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9" r:id="rId1"/>
  </p:sldMasterIdLst>
  <p:notesMasterIdLst>
    <p:notesMasterId r:id="rId42"/>
  </p:notesMasterIdLst>
  <p:handoutMasterIdLst>
    <p:handoutMasterId r:id="rId43"/>
  </p:handoutMasterIdLst>
  <p:sldIdLst>
    <p:sldId id="256" r:id="rId2"/>
    <p:sldId id="812" r:id="rId3"/>
    <p:sldId id="811" r:id="rId4"/>
    <p:sldId id="658" r:id="rId5"/>
    <p:sldId id="813" r:id="rId6"/>
    <p:sldId id="814" r:id="rId7"/>
    <p:sldId id="816" r:id="rId8"/>
    <p:sldId id="817" r:id="rId9"/>
    <p:sldId id="819" r:id="rId10"/>
    <p:sldId id="820" r:id="rId11"/>
    <p:sldId id="810" r:id="rId12"/>
    <p:sldId id="657" r:id="rId13"/>
    <p:sldId id="822" r:id="rId14"/>
    <p:sldId id="824" r:id="rId15"/>
    <p:sldId id="829" r:id="rId16"/>
    <p:sldId id="825" r:id="rId17"/>
    <p:sldId id="826" r:id="rId18"/>
    <p:sldId id="808" r:id="rId19"/>
    <p:sldId id="661" r:id="rId20"/>
    <p:sldId id="663" r:id="rId21"/>
    <p:sldId id="827" r:id="rId22"/>
    <p:sldId id="799" r:id="rId23"/>
    <p:sldId id="800" r:id="rId24"/>
    <p:sldId id="802" r:id="rId25"/>
    <p:sldId id="828" r:id="rId26"/>
    <p:sldId id="660" r:id="rId27"/>
    <p:sldId id="750" r:id="rId28"/>
    <p:sldId id="728" r:id="rId29"/>
    <p:sldId id="729" r:id="rId30"/>
    <p:sldId id="753" r:id="rId31"/>
    <p:sldId id="754" r:id="rId32"/>
    <p:sldId id="752" r:id="rId33"/>
    <p:sldId id="730" r:id="rId34"/>
    <p:sldId id="731" r:id="rId35"/>
    <p:sldId id="732" r:id="rId36"/>
    <p:sldId id="733" r:id="rId37"/>
    <p:sldId id="734" r:id="rId38"/>
    <p:sldId id="735" r:id="rId39"/>
    <p:sldId id="695" r:id="rId40"/>
    <p:sldId id="518" r:id="rId41"/>
  </p:sldIdLst>
  <p:sldSz cx="9144000" cy="6858000" type="screen4x3"/>
  <p:notesSz cx="6858000" cy="9144000"/>
  <p:embeddedFontLst>
    <p:embeddedFont>
      <p:font typeface="等线" panose="02010600030101010101" pitchFamily="2" charset="-122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黑体" panose="02010609060101010101" pitchFamily="49" charset="-122"/>
      <p:regular r:id="rId50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F66FF"/>
    <a:srgbClr val="2FF820"/>
    <a:srgbClr val="6600CC"/>
    <a:srgbClr val="003399"/>
    <a:srgbClr val="0066FF"/>
    <a:srgbClr val="008000"/>
    <a:srgbClr val="F0F0F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68" autoAdjust="0"/>
    <p:restoredTop sz="96133" autoAdjust="0"/>
  </p:normalViewPr>
  <p:slideViewPr>
    <p:cSldViewPr>
      <p:cViewPr varScale="1">
        <p:scale>
          <a:sx n="77" d="100"/>
          <a:sy n="77" d="100"/>
        </p:scale>
        <p:origin x="123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83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62832B2-93C2-497A-95AE-82366F1043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5883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9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FBD662DB-9AF3-4910-8D2A-284BE11C60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94438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9162D93-17FB-4442-8470-5C5F4BFD94B8}" type="slidenum">
              <a:rPr lang="en-US" altLang="zh-CN" smtClean="0">
                <a:latin typeface="Arial" charset="0"/>
              </a:rPr>
              <a:pPr/>
              <a:t>1</a:t>
            </a:fld>
            <a:endParaRPr lang="en-US" altLang="zh-CN">
              <a:latin typeface="Arial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238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uaa (2)副本"/>
          <p:cNvPicPr>
            <a:picLocks noChangeAspect="1" noChangeArrowheads="1"/>
          </p:cNvPicPr>
          <p:nvPr/>
        </p:nvPicPr>
        <p:blipFill>
          <a:blip r:embed="rId2"/>
          <a:srcRect b="22740"/>
          <a:stretch>
            <a:fillRect/>
          </a:stretch>
        </p:blipFill>
        <p:spPr bwMode="auto">
          <a:xfrm>
            <a:off x="5186363" y="146026"/>
            <a:ext cx="3563937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0" y="785813"/>
            <a:ext cx="91440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6" name="图片 5" descr="1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029569" cy="741600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4954" y="716768"/>
            <a:ext cx="7886700" cy="853976"/>
          </a:xfrm>
          <a:prstGeom prst="rect">
            <a:avLst/>
          </a:prstGeom>
        </p:spPr>
        <p:txBody>
          <a:bodyPr/>
          <a:lstStyle>
            <a:lvl1pPr algn="l">
              <a:defRPr sz="3600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7886700" cy="447615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0000"/>
              </a:buClr>
              <a:buFont typeface="Wingdings" pitchFamily="2" charset="2"/>
              <a:buChar char="n"/>
              <a:defRPr b="0">
                <a:latin typeface="黑体" pitchFamily="49" charset="-122"/>
                <a:ea typeface="黑体" pitchFamily="49" charset="-122"/>
              </a:defRPr>
            </a:lvl1pPr>
            <a:lvl2pPr marL="742950" indent="-285750">
              <a:buClr>
                <a:srgbClr val="C00000"/>
              </a:buClr>
              <a:buFont typeface="Wingdings" pitchFamily="2" charset="2"/>
              <a:buChar char="Ø"/>
              <a:defRPr b="0">
                <a:latin typeface="黑体" pitchFamily="49" charset="-122"/>
                <a:ea typeface="黑体" pitchFamily="49" charset="-122"/>
              </a:defRPr>
            </a:lvl2pPr>
            <a:lvl3pPr>
              <a:buClr>
                <a:srgbClr val="C00000"/>
              </a:buClr>
              <a:defRPr b="0">
                <a:latin typeface="黑体" pitchFamily="49" charset="-122"/>
                <a:ea typeface="黑体" pitchFamily="49" charset="-122"/>
              </a:defRPr>
            </a:lvl3pPr>
            <a:lvl4pPr>
              <a:defRPr b="0">
                <a:latin typeface="黑体" pitchFamily="49" charset="-122"/>
                <a:ea typeface="黑体" pitchFamily="49" charset="-122"/>
              </a:defRPr>
            </a:lvl4pPr>
            <a:lvl5pPr>
              <a:defRPr b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Line 16"/>
          <p:cNvSpPr>
            <a:spLocks noChangeShapeType="1"/>
          </p:cNvSpPr>
          <p:nvPr userDrawn="1"/>
        </p:nvSpPr>
        <p:spPr bwMode="auto">
          <a:xfrm>
            <a:off x="611560" y="1484784"/>
            <a:ext cx="7561262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1772816"/>
            <a:ext cx="4629150" cy="40882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Line 16"/>
          <p:cNvSpPr>
            <a:spLocks noChangeShapeType="1"/>
          </p:cNvSpPr>
          <p:nvPr userDrawn="1"/>
        </p:nvSpPr>
        <p:spPr bwMode="auto">
          <a:xfrm>
            <a:off x="611560" y="1484784"/>
            <a:ext cx="7561262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34954" y="716768"/>
            <a:ext cx="7886700" cy="853976"/>
          </a:xfrm>
          <a:prstGeom prst="rect">
            <a:avLst/>
          </a:prstGeom>
        </p:spPr>
        <p:txBody>
          <a:bodyPr/>
          <a:lstStyle>
            <a:lvl1pPr algn="l">
              <a:defRPr sz="3600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1" hasCustomPrompt="1"/>
          </p:nvPr>
        </p:nvSpPr>
        <p:spPr>
          <a:xfrm>
            <a:off x="628650" y="1700808"/>
            <a:ext cx="3151262" cy="447615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0000"/>
              </a:buClr>
              <a:buFont typeface="Wingdings" pitchFamily="2" charset="2"/>
              <a:buChar char="n"/>
              <a:defRPr b="0">
                <a:latin typeface="黑体" pitchFamily="49" charset="-122"/>
                <a:ea typeface="黑体" pitchFamily="49" charset="-122"/>
              </a:defRPr>
            </a:lvl1pPr>
            <a:lvl2pPr marL="742950" indent="-285750">
              <a:buClr>
                <a:srgbClr val="C00000"/>
              </a:buClr>
              <a:buFont typeface="Wingdings" pitchFamily="2" charset="2"/>
              <a:buChar char="Ø"/>
              <a:defRPr b="0">
                <a:latin typeface="黑体" pitchFamily="49" charset="-122"/>
                <a:ea typeface="黑体" pitchFamily="49" charset="-122"/>
              </a:defRPr>
            </a:lvl2pPr>
            <a:lvl3pPr>
              <a:buClr>
                <a:srgbClr val="C00000"/>
              </a:buClr>
              <a:defRPr b="0">
                <a:latin typeface="黑体" pitchFamily="49" charset="-122"/>
                <a:ea typeface="黑体" pitchFamily="49" charset="-122"/>
              </a:defRPr>
            </a:lvl3pPr>
            <a:lvl4pPr>
              <a:defRPr b="0">
                <a:latin typeface="黑体" pitchFamily="49" charset="-122"/>
                <a:ea typeface="黑体" pitchFamily="49" charset="-122"/>
              </a:defRPr>
            </a:lvl4pPr>
            <a:lvl5pPr>
              <a:defRPr b="0"/>
            </a:lvl5pPr>
          </a:lstStyle>
          <a:p>
            <a:pPr lvl="0"/>
            <a:r>
              <a:rPr lang="zh-CN" altLang="en-US" dirty="0"/>
              <a:t>单击此处样式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ransition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ransition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227763" y="6630988"/>
            <a:ext cx="2736850" cy="217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99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pic>
        <p:nvPicPr>
          <p:cNvPr id="4" name="Picture 2" descr="buaa (2)副本"/>
          <p:cNvPicPr>
            <a:picLocks noChangeAspect="1" noChangeArrowheads="1"/>
          </p:cNvPicPr>
          <p:nvPr userDrawn="1"/>
        </p:nvPicPr>
        <p:blipFill>
          <a:blip r:embed="rId6"/>
          <a:srcRect b="22740"/>
          <a:stretch>
            <a:fillRect/>
          </a:stretch>
        </p:blipFill>
        <p:spPr bwMode="auto">
          <a:xfrm>
            <a:off x="214282" y="146026"/>
            <a:ext cx="3563937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11.jp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flipH="1">
            <a:off x="4114431" y="0"/>
            <a:ext cx="5029569" cy="741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06" r:id="rId2"/>
    <p:sldLayoutId id="2147483813" r:id="rId3"/>
    <p:sldLayoutId id="2147483811" r:id="rId4"/>
  </p:sldLayoutIdLst>
  <p:transition>
    <p:blinds dir="vert"/>
  </p:transition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2.bin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://www.baike.com/sowiki/%E5%9B%BE%E7%81%B5%E6%9C%BA?prd=content_doc_search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jpeg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9"/>
          <p:cNvSpPr>
            <a:spLocks noChangeShapeType="1"/>
          </p:cNvSpPr>
          <p:nvPr/>
        </p:nvSpPr>
        <p:spPr bwMode="auto">
          <a:xfrm>
            <a:off x="1331913" y="3141663"/>
            <a:ext cx="3168650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3075" name="Line 11"/>
          <p:cNvSpPr>
            <a:spLocks noChangeShapeType="1"/>
          </p:cNvSpPr>
          <p:nvPr/>
        </p:nvSpPr>
        <p:spPr bwMode="auto">
          <a:xfrm>
            <a:off x="4716463" y="3141663"/>
            <a:ext cx="3168650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3076" name="Oval 12"/>
          <p:cNvSpPr>
            <a:spLocks noChangeArrowheads="1"/>
          </p:cNvSpPr>
          <p:nvPr/>
        </p:nvSpPr>
        <p:spPr bwMode="auto">
          <a:xfrm>
            <a:off x="4572000" y="3068638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zh-CN">
              <a:solidFill>
                <a:schemeClr val="tx2"/>
              </a:solidFill>
            </a:endParaRPr>
          </a:p>
        </p:txBody>
      </p:sp>
      <p:sp>
        <p:nvSpPr>
          <p:cNvPr id="3077" name="Text Box 17"/>
          <p:cNvSpPr txBox="1">
            <a:spLocks noChangeArrowheads="1"/>
          </p:cNvSpPr>
          <p:nvPr/>
        </p:nvSpPr>
        <p:spPr bwMode="auto">
          <a:xfrm>
            <a:off x="142875" y="2204864"/>
            <a:ext cx="892968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540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单片机原理与应用</a:t>
            </a:r>
          </a:p>
        </p:txBody>
      </p:sp>
      <p:sp>
        <p:nvSpPr>
          <p:cNvPr id="3078" name="TextBox 1"/>
          <p:cNvSpPr txBox="1">
            <a:spLocks noChangeArrowheads="1"/>
          </p:cNvSpPr>
          <p:nvPr/>
        </p:nvSpPr>
        <p:spPr bwMode="auto">
          <a:xfrm>
            <a:off x="2699792" y="3861048"/>
            <a:ext cx="381612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sz="240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北京航空航天大学</a:t>
            </a:r>
            <a:endParaRPr lang="en-US" altLang="zh-CN" sz="2400" dirty="0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0" hangingPunct="0"/>
            <a:r>
              <a:rPr lang="zh-CN" altLang="en-US" sz="240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电子信息工程学院</a:t>
            </a:r>
            <a:endParaRPr lang="en-US" altLang="zh-CN" sz="2400" dirty="0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0" hangingPunct="0"/>
            <a:r>
              <a:rPr lang="zh-CN" altLang="en-US" sz="240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王   俊</a:t>
            </a:r>
            <a:endParaRPr lang="en-US" altLang="zh-CN" sz="2400" dirty="0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0" hangingPunct="0"/>
            <a:r>
              <a:rPr lang="en-US" altLang="zh-CN" sz="240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wangj203@buaa.edu.cn</a:t>
            </a:r>
            <a:endParaRPr lang="zh-CN" altLang="en-US" sz="2400" dirty="0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206">
        <p:fade/>
      </p:transition>
    </mc:Choice>
    <mc:Fallback xmlns="">
      <p:transition spd="med" advTm="15206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428268"/>
              </p:ext>
            </p:extLst>
          </p:nvPr>
        </p:nvGraphicFramePr>
        <p:xfrm>
          <a:off x="2483768" y="2348880"/>
          <a:ext cx="4320480" cy="4108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r:id="rId3" imgW="2606513" imgH="2464594" progId="Visio.Drawing.11">
                  <p:embed/>
                </p:oleObj>
              </mc:Choice>
              <mc:Fallback>
                <p:oleObj r:id="rId3" imgW="2606513" imgH="246459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2348880"/>
                        <a:ext cx="4320480" cy="41086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7886700" cy="4476155"/>
          </a:xfrm>
        </p:spPr>
        <p:txBody>
          <a:bodyPr/>
          <a:lstStyle/>
          <a:p>
            <a:pPr lvl="1" latinLnBrk="1"/>
            <a:r>
              <a:rPr lang="zh-CN" altLang="en-US" dirty="0"/>
              <a:t>“改进的”冯</a:t>
            </a:r>
            <a:r>
              <a:rPr lang="en-US" altLang="zh-CN" dirty="0"/>
              <a:t>•</a:t>
            </a:r>
            <a:r>
              <a:rPr lang="zh-CN" altLang="en-US" dirty="0"/>
              <a:t>诺依曼结构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34954" y="716768"/>
            <a:ext cx="7886700" cy="853976"/>
          </a:xfrm>
        </p:spPr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672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基本参数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dirty="0"/>
              <a:t>8</a:t>
            </a:r>
            <a:r>
              <a:rPr lang="zh-CN" altLang="zh-CN" dirty="0"/>
              <a:t>位</a:t>
            </a:r>
            <a:r>
              <a:rPr lang="en-US" altLang="zh-CN" dirty="0"/>
              <a:t>CPU</a:t>
            </a:r>
          </a:p>
          <a:p>
            <a:pPr lvl="1"/>
            <a:r>
              <a:rPr lang="en-US" altLang="zh-CN" dirty="0"/>
              <a:t>4kbytes </a:t>
            </a:r>
            <a:r>
              <a:rPr lang="zh-CN" altLang="zh-CN" dirty="0"/>
              <a:t>程序存储器</a:t>
            </a:r>
            <a:endParaRPr lang="en-US" altLang="zh-CN" dirty="0"/>
          </a:p>
          <a:p>
            <a:pPr lvl="1"/>
            <a:r>
              <a:rPr lang="en-US" altLang="zh-CN" dirty="0"/>
              <a:t>256bytes</a:t>
            </a:r>
            <a:r>
              <a:rPr lang="zh-CN" altLang="zh-CN" dirty="0"/>
              <a:t>的数据存储器</a:t>
            </a:r>
            <a:endParaRPr lang="en-US" altLang="zh-CN" dirty="0"/>
          </a:p>
          <a:p>
            <a:pPr lvl="1"/>
            <a:r>
              <a:rPr lang="en-US" altLang="zh-CN" dirty="0"/>
              <a:t>32</a:t>
            </a:r>
            <a:r>
              <a:rPr lang="zh-CN" altLang="zh-CN" dirty="0"/>
              <a:t>条</a:t>
            </a:r>
            <a:r>
              <a:rPr lang="en-US" altLang="zh-CN" dirty="0"/>
              <a:t>I/O</a:t>
            </a:r>
            <a:r>
              <a:rPr lang="zh-CN" altLang="zh-CN" dirty="0"/>
              <a:t>口线</a:t>
            </a:r>
            <a:endParaRPr lang="en-US" altLang="zh-CN" dirty="0"/>
          </a:p>
          <a:p>
            <a:pPr lvl="1"/>
            <a:r>
              <a:rPr lang="en-US" altLang="zh-CN" dirty="0"/>
              <a:t>21</a:t>
            </a:r>
            <a:r>
              <a:rPr lang="zh-CN" altLang="zh-CN" dirty="0"/>
              <a:t>个专用寄存器</a:t>
            </a:r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zh-CN" altLang="zh-CN" dirty="0"/>
              <a:t>个可编程定时</a:t>
            </a:r>
            <a:r>
              <a:rPr lang="en-US" altLang="zh-CN" dirty="0"/>
              <a:t>/</a:t>
            </a:r>
            <a:r>
              <a:rPr lang="zh-CN" altLang="zh-CN" dirty="0"/>
              <a:t>计数器</a:t>
            </a:r>
            <a:endParaRPr lang="en-US" altLang="zh-CN" dirty="0"/>
          </a:p>
          <a:p>
            <a:pPr lvl="1"/>
            <a:r>
              <a:rPr lang="en-US" altLang="zh-CN" dirty="0"/>
              <a:t>5</a:t>
            </a:r>
            <a:r>
              <a:rPr lang="zh-CN" altLang="zh-CN" dirty="0"/>
              <a:t>个中断源，</a:t>
            </a:r>
            <a:r>
              <a:rPr lang="en-US" altLang="zh-CN" dirty="0"/>
              <a:t>2</a:t>
            </a:r>
            <a:r>
              <a:rPr lang="zh-CN" altLang="zh-CN" dirty="0"/>
              <a:t>个优先级</a:t>
            </a:r>
            <a:endParaRPr lang="en-US" altLang="zh-CN" dirty="0"/>
          </a:p>
          <a:p>
            <a:pPr lvl="1"/>
            <a:r>
              <a:rPr lang="zh-CN" altLang="zh-CN" dirty="0"/>
              <a:t>一个全双工串行通信口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pic>
        <p:nvPicPr>
          <p:cNvPr id="7" name="Picture 2" descr="C:\Users\user\AppData\Roaming\360se6\Application\User Data\temp\9997589a-2bcc-419e-a92c-4c18ca9442f0.jpg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938" y="451445"/>
            <a:ext cx="1590675" cy="1590675"/>
          </a:xfrm>
          <a:prstGeom prst="rect">
            <a:avLst/>
          </a:prstGeom>
          <a:noFill/>
          <a:extLst/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635609"/>
              </p:ext>
            </p:extLst>
          </p:nvPr>
        </p:nvGraphicFramePr>
        <p:xfrm>
          <a:off x="5276611" y="2464244"/>
          <a:ext cx="3867389" cy="388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r:id="rId5" imgW="2606513" imgH="2464594" progId="Visio.Drawing.11">
                  <p:embed/>
                </p:oleObj>
              </mc:Choice>
              <mc:Fallback>
                <p:oleObj r:id="rId5" imgW="2606513" imgH="2464594" progId="Visio.Drawing.11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6611" y="2464244"/>
                        <a:ext cx="3867389" cy="38821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075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486426"/>
              </p:ext>
            </p:extLst>
          </p:nvPr>
        </p:nvGraphicFramePr>
        <p:xfrm>
          <a:off x="4654265" y="2285332"/>
          <a:ext cx="4080436" cy="4095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" name="Visio" r:id="rId3" imgW="2606513" imgH="2464594" progId="Visio.Drawing.11">
                  <p:embed/>
                </p:oleObj>
              </mc:Choice>
              <mc:Fallback>
                <p:oleObj name="Visio" r:id="rId3" imgW="2606513" imgH="2464594" progId="Visio.Drawing.11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4265" y="2285332"/>
                        <a:ext cx="4080436" cy="40959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3655318" cy="4476155"/>
          </a:xfrm>
        </p:spPr>
        <p:txBody>
          <a:bodyPr/>
          <a:lstStyle/>
          <a:p>
            <a:r>
              <a:rPr lang="en-US" altLang="zh-CN" dirty="0"/>
              <a:t>CPU</a:t>
            </a:r>
          </a:p>
          <a:p>
            <a:pPr lvl="1"/>
            <a:r>
              <a:rPr lang="en-US" altLang="zh-CN" dirty="0"/>
              <a:t>ALU</a:t>
            </a:r>
          </a:p>
          <a:p>
            <a:pPr lvl="2"/>
            <a:r>
              <a:rPr lang="zh-CN" altLang="en-US" dirty="0"/>
              <a:t>加减运算</a:t>
            </a:r>
            <a:endParaRPr lang="en-US" altLang="zh-CN" dirty="0"/>
          </a:p>
          <a:p>
            <a:pPr lvl="2"/>
            <a:r>
              <a:rPr lang="zh-CN" altLang="en-US" dirty="0"/>
              <a:t>逻辑运算</a:t>
            </a:r>
            <a:endParaRPr lang="en-US" altLang="zh-CN" dirty="0"/>
          </a:p>
          <a:p>
            <a:pPr lvl="1"/>
            <a:r>
              <a:rPr lang="zh-CN" altLang="en-US" dirty="0"/>
              <a:t>控制器</a:t>
            </a:r>
            <a:endParaRPr lang="en-US" altLang="zh-CN" dirty="0"/>
          </a:p>
          <a:p>
            <a:pPr lvl="2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指令寄存、译码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程序跳转控制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6754533" y="4654767"/>
            <a:ext cx="1453398" cy="145181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774365" y="4653136"/>
            <a:ext cx="1453398" cy="145181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740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标题 4"/>
          <p:cNvSpPr>
            <a:spLocks noGrp="1"/>
          </p:cNvSpPr>
          <p:nvPr>
            <p:ph type="title"/>
          </p:nvPr>
        </p:nvSpPr>
        <p:spPr>
          <a:xfrm>
            <a:off x="634954" y="716768"/>
            <a:ext cx="7886700" cy="853976"/>
          </a:xfrm>
        </p:spPr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t="19352" r="4838" b="24030"/>
          <a:stretch/>
        </p:blipFill>
        <p:spPr bwMode="auto">
          <a:xfrm>
            <a:off x="4644008" y="1700808"/>
            <a:ext cx="4320605" cy="50176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628650" y="1700808"/>
            <a:ext cx="3799334" cy="44761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n"/>
              <a:defRPr sz="32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Ø"/>
              <a:defRPr sz="28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24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指令集与指令周期</a:t>
            </a:r>
            <a:endParaRPr lang="en-US" altLang="zh-CN" dirty="0"/>
          </a:p>
          <a:p>
            <a:pPr lvl="1"/>
            <a:r>
              <a:rPr lang="zh-CN" altLang="en-US" dirty="0"/>
              <a:t>指令集</a:t>
            </a:r>
            <a:endParaRPr lang="en-US" altLang="zh-CN" dirty="0"/>
          </a:p>
          <a:p>
            <a:pPr lvl="2"/>
            <a:r>
              <a:rPr lang="zh-CN" altLang="en-US" dirty="0"/>
              <a:t>数据传送类</a:t>
            </a:r>
            <a:endParaRPr lang="en-US" altLang="zh-CN" dirty="0"/>
          </a:p>
          <a:p>
            <a:pPr lvl="2"/>
            <a:r>
              <a:rPr lang="zh-CN" altLang="en-US" dirty="0"/>
              <a:t>算术操作类</a:t>
            </a:r>
            <a:endParaRPr lang="en-US" altLang="zh-CN" dirty="0"/>
          </a:p>
          <a:p>
            <a:pPr lvl="2"/>
            <a:r>
              <a:rPr lang="zh-CN" altLang="en-US" dirty="0"/>
              <a:t>逻辑操作类</a:t>
            </a:r>
            <a:endParaRPr lang="en-US" altLang="zh-CN" dirty="0"/>
          </a:p>
          <a:p>
            <a:pPr lvl="2"/>
            <a:r>
              <a:rPr lang="zh-CN" altLang="en-US" dirty="0"/>
              <a:t>控制转移类</a:t>
            </a:r>
            <a:endParaRPr lang="en-US" altLang="zh-CN" dirty="0"/>
          </a:p>
          <a:p>
            <a:pPr lvl="2"/>
            <a:r>
              <a:rPr lang="zh-CN" altLang="en-US" dirty="0"/>
              <a:t>布尔变量操作类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6576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28650" y="1700808"/>
            <a:ext cx="7759774" cy="44761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n"/>
              <a:defRPr sz="32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Ø"/>
              <a:defRPr sz="28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24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指令周期</a:t>
            </a:r>
            <a:endParaRPr lang="en-US" altLang="zh-CN" dirty="0"/>
          </a:p>
          <a:p>
            <a:pPr lvl="2"/>
            <a:r>
              <a:rPr lang="zh-CN" altLang="en-US" sz="2000" dirty="0">
                <a:solidFill>
                  <a:srgbClr val="FF0000"/>
                </a:solidFill>
              </a:rPr>
              <a:t>状态周期</a:t>
            </a:r>
            <a:r>
              <a:rPr lang="zh-CN" altLang="en-US" sz="2000" dirty="0"/>
              <a:t>：</a:t>
            </a:r>
            <a:r>
              <a:rPr lang="zh-CN" altLang="zh-CN" sz="2000" dirty="0"/>
              <a:t>每个状态周期为时钟周期的</a:t>
            </a:r>
            <a:r>
              <a:rPr lang="en-US" altLang="zh-CN" sz="2000" dirty="0"/>
              <a:t>2</a:t>
            </a:r>
            <a:r>
              <a:rPr lang="zh-CN" altLang="zh-CN" sz="2000" dirty="0"/>
              <a:t>倍</a:t>
            </a:r>
            <a:r>
              <a:rPr lang="en-US" altLang="zh-CN" sz="2000" dirty="0"/>
              <a:t>, </a:t>
            </a:r>
            <a:r>
              <a:rPr lang="zh-CN" altLang="zh-CN" sz="2000" dirty="0"/>
              <a:t>是</a:t>
            </a:r>
            <a:r>
              <a:rPr lang="zh-CN" altLang="en-US" sz="2000" dirty="0"/>
              <a:t>时钟</a:t>
            </a:r>
            <a:r>
              <a:rPr lang="zh-CN" altLang="zh-CN" sz="2000" dirty="0"/>
              <a:t>周期经二分频后得到的。</a:t>
            </a:r>
            <a:endParaRPr lang="en-US" altLang="zh-CN" sz="2000" dirty="0"/>
          </a:p>
          <a:p>
            <a:pPr lvl="2"/>
            <a:r>
              <a:rPr lang="zh-CN" altLang="en-US" sz="2000" dirty="0">
                <a:solidFill>
                  <a:srgbClr val="FF0000"/>
                </a:solidFill>
              </a:rPr>
              <a:t>机器周期</a:t>
            </a:r>
            <a:r>
              <a:rPr lang="zh-CN" altLang="en-US" sz="2000" dirty="0"/>
              <a:t>：</a:t>
            </a:r>
            <a:r>
              <a:rPr lang="zh-CN" altLang="zh-CN" sz="2000" dirty="0"/>
              <a:t>一个机器周期包含</a:t>
            </a:r>
            <a:r>
              <a:rPr lang="en-US" altLang="zh-CN" sz="2000" dirty="0"/>
              <a:t>6</a:t>
            </a:r>
            <a:r>
              <a:rPr lang="zh-CN" altLang="zh-CN" sz="2000" dirty="0"/>
              <a:t>个状态周期</a:t>
            </a:r>
            <a:r>
              <a:rPr lang="en-US" altLang="zh-CN" sz="2000" dirty="0"/>
              <a:t>S1~S6, </a:t>
            </a:r>
            <a:r>
              <a:rPr lang="zh-CN" altLang="zh-CN" sz="2000" dirty="0"/>
              <a:t>也就是</a:t>
            </a:r>
            <a:r>
              <a:rPr lang="en-US" altLang="zh-CN" sz="2000" dirty="0"/>
              <a:t> 12 </a:t>
            </a:r>
            <a:r>
              <a:rPr lang="zh-CN" altLang="zh-CN" sz="2000" dirty="0"/>
              <a:t>个时钟周期</a:t>
            </a:r>
            <a:r>
              <a:rPr lang="zh-CN" altLang="en-US" sz="2000" dirty="0"/>
              <a:t>，即</a:t>
            </a:r>
            <a:r>
              <a:rPr lang="en-US" altLang="zh-CN" sz="2000" dirty="0"/>
              <a:t>6</a:t>
            </a:r>
            <a:r>
              <a:rPr lang="zh-CN" altLang="en-US" sz="2000" dirty="0"/>
              <a:t>节（</a:t>
            </a:r>
            <a:r>
              <a:rPr lang="en-US" altLang="zh-CN" sz="2000" dirty="0"/>
              <a:t>s</a:t>
            </a:r>
            <a:r>
              <a:rPr lang="zh-CN" altLang="en-US" sz="2000" dirty="0"/>
              <a:t>）</a:t>
            </a:r>
            <a:r>
              <a:rPr lang="en-US" altLang="zh-CN" sz="2000" dirty="0"/>
              <a:t>12</a:t>
            </a:r>
            <a:r>
              <a:rPr lang="zh-CN" altLang="en-US" sz="2000" dirty="0"/>
              <a:t>拍（</a:t>
            </a:r>
            <a:r>
              <a:rPr lang="en-US" altLang="zh-CN" sz="2000" dirty="0"/>
              <a:t>p</a:t>
            </a:r>
            <a:r>
              <a:rPr lang="zh-CN" altLang="en-US" sz="2000" dirty="0"/>
              <a:t>）</a:t>
            </a:r>
            <a:r>
              <a:rPr lang="zh-CN" altLang="zh-CN" sz="2000" dirty="0"/>
              <a:t>。是指令执行的时间单位。</a:t>
            </a:r>
            <a:endParaRPr lang="en-US" altLang="zh-CN" sz="2000" dirty="0"/>
          </a:p>
          <a:p>
            <a:pPr lvl="2"/>
            <a:r>
              <a:rPr lang="zh-CN" altLang="en-US" sz="2000" dirty="0">
                <a:solidFill>
                  <a:srgbClr val="FF0000"/>
                </a:solidFill>
              </a:rPr>
              <a:t>指令周期</a:t>
            </a:r>
            <a:r>
              <a:rPr lang="zh-CN" altLang="en-US" sz="2000" dirty="0"/>
              <a:t>：</a:t>
            </a:r>
            <a:r>
              <a:rPr lang="zh-CN" altLang="zh-CN" sz="2000" dirty="0"/>
              <a:t>它是指</a:t>
            </a:r>
            <a:r>
              <a:rPr lang="en-US" altLang="zh-CN" sz="2000" dirty="0"/>
              <a:t>CPU</a:t>
            </a:r>
            <a:r>
              <a:rPr lang="zh-CN" altLang="zh-CN" sz="2000" dirty="0"/>
              <a:t>完成一条操作所需的全部时间。每条指令执行时间都是有一个或几个机器周期组成。</a:t>
            </a:r>
            <a:endParaRPr lang="en-US" altLang="zh-CN" sz="2000" dirty="0"/>
          </a:p>
          <a:p>
            <a:pPr lvl="1"/>
            <a:endParaRPr lang="en-US" altLang="zh-C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526"/>
          <a:stretch/>
        </p:blipFill>
        <p:spPr bwMode="auto">
          <a:xfrm>
            <a:off x="2627784" y="4493748"/>
            <a:ext cx="4104456" cy="2245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945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28650" y="1700808"/>
            <a:ext cx="8263830" cy="44761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n"/>
              <a:defRPr sz="32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Ø"/>
              <a:defRPr sz="28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24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指令周期</a:t>
            </a:r>
            <a:endParaRPr lang="en-US" altLang="zh-CN" dirty="0"/>
          </a:p>
          <a:p>
            <a:pPr lvl="2"/>
            <a:r>
              <a:rPr lang="zh-CN" altLang="en-US" dirty="0"/>
              <a:t>执行过程</a:t>
            </a:r>
            <a:r>
              <a:rPr lang="zh-CN" altLang="zh-CN" dirty="0"/>
              <a:t>分为</a:t>
            </a:r>
            <a:r>
              <a:rPr lang="en-US" altLang="zh-CN" dirty="0"/>
              <a:t>:</a:t>
            </a:r>
            <a:r>
              <a:rPr lang="zh-CN" altLang="zh-CN" dirty="0">
                <a:solidFill>
                  <a:srgbClr val="FF0000"/>
                </a:solidFill>
              </a:rPr>
              <a:t>取指令、译码、执行</a:t>
            </a:r>
            <a:r>
              <a:rPr lang="zh-CN" altLang="en-US" dirty="0"/>
              <a:t>三步</a:t>
            </a:r>
            <a:r>
              <a:rPr lang="zh-CN" altLang="zh-CN" dirty="0"/>
              <a:t>。</a:t>
            </a:r>
            <a:endParaRPr lang="en-US" altLang="zh-CN" dirty="0"/>
          </a:p>
          <a:p>
            <a:pPr lvl="2"/>
            <a:r>
              <a:rPr lang="zh-CN" altLang="en-US" dirty="0"/>
              <a:t>在</a:t>
            </a:r>
            <a:r>
              <a:rPr lang="en-US" altLang="zh-CN" dirty="0"/>
              <a:t>s1p1</a:t>
            </a:r>
            <a:r>
              <a:rPr lang="zh-CN" altLang="en-US" dirty="0"/>
              <a:t>和</a:t>
            </a:r>
            <a:r>
              <a:rPr lang="en-US" altLang="zh-CN" dirty="0"/>
              <a:t>s4p1</a:t>
            </a:r>
            <a:r>
              <a:rPr lang="zh-CN" altLang="en-US" dirty="0"/>
              <a:t>下降沿时，分别读一次指令（每次读取</a:t>
            </a:r>
            <a:r>
              <a:rPr lang="en-US" altLang="zh-CN" dirty="0"/>
              <a:t>1</a:t>
            </a:r>
            <a:r>
              <a:rPr lang="zh-CN" altLang="en-US" dirty="0"/>
              <a:t>字节）</a:t>
            </a:r>
            <a:endParaRPr lang="zh-CN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grpSp>
        <p:nvGrpSpPr>
          <p:cNvPr id="2" name="组合 1"/>
          <p:cNvGrpSpPr/>
          <p:nvPr/>
        </p:nvGrpSpPr>
        <p:grpSpPr>
          <a:xfrm>
            <a:off x="2339753" y="3861570"/>
            <a:ext cx="4965456" cy="2769418"/>
            <a:chOff x="4535548" y="4477519"/>
            <a:chExt cx="4342539" cy="2376264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526"/>
            <a:stretch/>
          </p:blipFill>
          <p:spPr bwMode="auto">
            <a:xfrm>
              <a:off x="4535548" y="4477519"/>
              <a:ext cx="4342539" cy="2376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矩形 8"/>
            <p:cNvSpPr/>
            <p:nvPr/>
          </p:nvSpPr>
          <p:spPr bwMode="auto">
            <a:xfrm>
              <a:off x="4968044" y="5013176"/>
              <a:ext cx="252028" cy="504056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rgbClr val="003366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5904148" y="5013176"/>
              <a:ext cx="252028" cy="504056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rgbClr val="003366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6876256" y="5013176"/>
              <a:ext cx="252028" cy="504056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rgbClr val="003366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7812360" y="5013176"/>
              <a:ext cx="252028" cy="504056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rgbClr val="003366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12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526"/>
          <a:stretch/>
        </p:blipFill>
        <p:spPr bwMode="auto">
          <a:xfrm>
            <a:off x="5432869" y="2146591"/>
            <a:ext cx="3711131" cy="219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28650" y="1700808"/>
            <a:ext cx="7759774" cy="44761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n"/>
              <a:defRPr sz="32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Ø"/>
              <a:defRPr sz="28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24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指令周期</a:t>
            </a:r>
            <a:endParaRPr lang="en-US" altLang="zh-CN" dirty="0"/>
          </a:p>
          <a:p>
            <a:pPr lvl="2"/>
            <a:r>
              <a:rPr lang="zh-CN" altLang="en-US" dirty="0"/>
              <a:t>不同指令有不同的指令周期</a:t>
            </a:r>
            <a:endParaRPr lang="en-US" altLang="zh-CN" dirty="0"/>
          </a:p>
          <a:p>
            <a:pPr lvl="3"/>
            <a:r>
              <a:rPr lang="zh-CN" altLang="en-US" dirty="0"/>
              <a:t>单字节单周期</a:t>
            </a:r>
            <a:endParaRPr lang="en-US" altLang="zh-CN" dirty="0"/>
          </a:p>
          <a:p>
            <a:pPr lvl="3"/>
            <a:r>
              <a:rPr lang="zh-CN" altLang="en-US" dirty="0"/>
              <a:t>双字节单周期</a:t>
            </a:r>
            <a:endParaRPr lang="en-US" altLang="zh-CN" dirty="0"/>
          </a:p>
          <a:p>
            <a:pPr lvl="3"/>
            <a:r>
              <a:rPr lang="zh-CN" altLang="en-US" dirty="0"/>
              <a:t>单字节双周期</a:t>
            </a:r>
            <a:endParaRPr lang="en-US" altLang="zh-CN" dirty="0"/>
          </a:p>
          <a:p>
            <a:pPr lvl="3"/>
            <a:r>
              <a:rPr lang="zh-CN" altLang="en-US" dirty="0"/>
              <a:t>双字节双周期</a:t>
            </a:r>
            <a:endParaRPr lang="en-US" altLang="zh-CN" dirty="0"/>
          </a:p>
          <a:p>
            <a:pPr lvl="3"/>
            <a:r>
              <a:rPr lang="zh-CN" altLang="en-US" dirty="0"/>
              <a:t>双字节三周期</a:t>
            </a:r>
            <a:r>
              <a:rPr lang="en-US" altLang="zh-CN" dirty="0"/>
              <a:t>…</a:t>
            </a:r>
          </a:p>
          <a:p>
            <a:pPr lvl="2"/>
            <a:endParaRPr lang="en-US" altLang="zh-CN" sz="2000" dirty="0"/>
          </a:p>
          <a:p>
            <a:pPr lvl="2"/>
            <a:endParaRPr lang="en-US" altLang="zh-CN" dirty="0"/>
          </a:p>
          <a:p>
            <a:pPr lvl="1"/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zh-CN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970534"/>
              </p:ext>
            </p:extLst>
          </p:nvPr>
        </p:nvGraphicFramePr>
        <p:xfrm>
          <a:off x="1691680" y="4760820"/>
          <a:ext cx="5184576" cy="18701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70015">
                  <a:extLst>
                    <a:ext uri="{9D8B030D-6E8A-4147-A177-3AD203B41FA5}">
                      <a16:colId xmlns:a16="http://schemas.microsoft.com/office/drawing/2014/main" val="3853587029"/>
                    </a:ext>
                  </a:extLst>
                </a:gridCol>
                <a:gridCol w="1715056">
                  <a:extLst>
                    <a:ext uri="{9D8B030D-6E8A-4147-A177-3AD203B41FA5}">
                      <a16:colId xmlns:a16="http://schemas.microsoft.com/office/drawing/2014/main" val="744328933"/>
                    </a:ext>
                  </a:extLst>
                </a:gridCol>
                <a:gridCol w="802282">
                  <a:extLst>
                    <a:ext uri="{9D8B030D-6E8A-4147-A177-3AD203B41FA5}">
                      <a16:colId xmlns:a16="http://schemas.microsoft.com/office/drawing/2014/main" val="33428919"/>
                    </a:ext>
                  </a:extLst>
                </a:gridCol>
                <a:gridCol w="997223">
                  <a:extLst>
                    <a:ext uri="{9D8B030D-6E8A-4147-A177-3AD203B41FA5}">
                      <a16:colId xmlns:a16="http://schemas.microsoft.com/office/drawing/2014/main" val="2971357749"/>
                    </a:ext>
                  </a:extLst>
                </a:gridCol>
              </a:tblGrid>
              <a:tr h="3116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 kern="1200" dirty="0">
                          <a:effectLst/>
                        </a:rPr>
                        <a:t>例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 kern="1200" dirty="0">
                          <a:effectLst/>
                        </a:rPr>
                        <a:t>指令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 kern="1200">
                          <a:effectLst/>
                        </a:rPr>
                        <a:t>字节数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200" kern="1200" dirty="0">
                          <a:effectLst/>
                        </a:rPr>
                        <a:t>指令</a:t>
                      </a:r>
                      <a:r>
                        <a:rPr lang="zh-CN" sz="1200" kern="1200" dirty="0">
                          <a:effectLst/>
                        </a:rPr>
                        <a:t>周期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358326"/>
                  </a:ext>
                </a:extLst>
              </a:tr>
              <a:tr h="3116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 kern="1200">
                          <a:effectLst/>
                        </a:rPr>
                        <a:t>单字节单周期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INC    A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1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1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311862"/>
                  </a:ext>
                </a:extLst>
              </a:tr>
              <a:tr h="3116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 kern="1200" dirty="0">
                          <a:effectLst/>
                        </a:rPr>
                        <a:t>双字节单周期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MOV  A,#data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2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1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149572"/>
                  </a:ext>
                </a:extLst>
              </a:tr>
              <a:tr h="3116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 kern="1200">
                          <a:effectLst/>
                        </a:rPr>
                        <a:t>单字节双周期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INC    DPTR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1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2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997481"/>
                  </a:ext>
                </a:extLst>
              </a:tr>
              <a:tr h="3116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 kern="1200">
                          <a:effectLst/>
                        </a:rPr>
                        <a:t>双字节双周期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MOV  Rn,direct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2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2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770089"/>
                  </a:ext>
                </a:extLst>
              </a:tr>
              <a:tr h="3116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 kern="1200" dirty="0">
                          <a:effectLst/>
                        </a:rPr>
                        <a:t>三字节双周期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LJMP addr16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3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2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168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837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28650" y="1700808"/>
            <a:ext cx="7759774" cy="44761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n"/>
              <a:defRPr sz="32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Ø"/>
              <a:defRPr sz="28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24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指令周期</a:t>
            </a:r>
            <a:endParaRPr lang="en-US" altLang="zh-CN" dirty="0"/>
          </a:p>
          <a:p>
            <a:pPr lvl="2"/>
            <a:r>
              <a:rPr lang="zh-CN" altLang="en-US" dirty="0"/>
              <a:t>不同寻址方式有不同的指令周期</a:t>
            </a:r>
            <a:endParaRPr lang="en-US" altLang="zh-CN" dirty="0"/>
          </a:p>
          <a:p>
            <a:pPr lvl="3"/>
            <a:r>
              <a:rPr lang="zh-CN" altLang="en-US" dirty="0">
                <a:solidFill>
                  <a:srgbClr val="FF0000"/>
                </a:solidFill>
              </a:rPr>
              <a:t>寄存器寻址</a:t>
            </a:r>
            <a:r>
              <a:rPr lang="zh-CN" altLang="en-US" dirty="0"/>
              <a:t>，</a:t>
            </a:r>
            <a:r>
              <a:rPr lang="en-US" altLang="zh-CN" dirty="0"/>
              <a:t>ALU</a:t>
            </a:r>
            <a:r>
              <a:rPr lang="zh-CN" altLang="en-US" dirty="0"/>
              <a:t>能直接访问这些内部寄存器，不需要读写存储器，执行速度快</a:t>
            </a:r>
            <a:endParaRPr lang="en-US" altLang="zh-CN" dirty="0"/>
          </a:p>
          <a:p>
            <a:pPr lvl="3"/>
            <a:r>
              <a:rPr lang="zh-CN" altLang="en-US" dirty="0">
                <a:solidFill>
                  <a:srgbClr val="FF0000"/>
                </a:solidFill>
              </a:rPr>
              <a:t>立即数寻址</a:t>
            </a:r>
            <a:r>
              <a:rPr lang="zh-CN" altLang="en-US" dirty="0"/>
              <a:t>，操作数直接从指令中取得并送给</a:t>
            </a:r>
            <a:r>
              <a:rPr lang="en-US" altLang="zh-CN" dirty="0"/>
              <a:t>ALU</a:t>
            </a:r>
            <a:r>
              <a:rPr lang="zh-CN" altLang="en-US" dirty="0"/>
              <a:t>运算，不执行指令周期，执行速度快</a:t>
            </a:r>
            <a:endParaRPr lang="en-US" altLang="zh-CN" dirty="0"/>
          </a:p>
          <a:p>
            <a:pPr lvl="3"/>
            <a:r>
              <a:rPr lang="zh-CN" altLang="en-US" dirty="0">
                <a:solidFill>
                  <a:srgbClr val="FF0000"/>
                </a:solidFill>
              </a:rPr>
              <a:t>直接寻址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间接寻址</a:t>
            </a:r>
            <a:r>
              <a:rPr lang="zh-CN" altLang="en-US" dirty="0"/>
              <a:t>需要访问数据存储器，速度慢</a:t>
            </a:r>
            <a:endParaRPr lang="en-US" altLang="zh-CN" sz="2000" dirty="0"/>
          </a:p>
          <a:p>
            <a:pPr lvl="2"/>
            <a:endParaRPr lang="en-US" altLang="zh-CN" dirty="0"/>
          </a:p>
          <a:p>
            <a:pPr lvl="1"/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zh-CN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32627"/>
              </p:ext>
            </p:extLst>
          </p:nvPr>
        </p:nvGraphicFramePr>
        <p:xfrm>
          <a:off x="1331640" y="4809193"/>
          <a:ext cx="6696892" cy="18217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40193">
                  <a:extLst>
                    <a:ext uri="{9D8B030D-6E8A-4147-A177-3AD203B41FA5}">
                      <a16:colId xmlns:a16="http://schemas.microsoft.com/office/drawing/2014/main" val="2438213630"/>
                    </a:ext>
                  </a:extLst>
                </a:gridCol>
                <a:gridCol w="1049646">
                  <a:extLst>
                    <a:ext uri="{9D8B030D-6E8A-4147-A177-3AD203B41FA5}">
                      <a16:colId xmlns:a16="http://schemas.microsoft.com/office/drawing/2014/main" val="569579336"/>
                    </a:ext>
                  </a:extLst>
                </a:gridCol>
                <a:gridCol w="820062">
                  <a:extLst>
                    <a:ext uri="{9D8B030D-6E8A-4147-A177-3AD203B41FA5}">
                      <a16:colId xmlns:a16="http://schemas.microsoft.com/office/drawing/2014/main" val="3539294570"/>
                    </a:ext>
                  </a:extLst>
                </a:gridCol>
                <a:gridCol w="1705356">
                  <a:extLst>
                    <a:ext uri="{9D8B030D-6E8A-4147-A177-3AD203B41FA5}">
                      <a16:colId xmlns:a16="http://schemas.microsoft.com/office/drawing/2014/main" val="1820764557"/>
                    </a:ext>
                  </a:extLst>
                </a:gridCol>
                <a:gridCol w="1681635">
                  <a:extLst>
                    <a:ext uri="{9D8B030D-6E8A-4147-A177-3AD203B41FA5}">
                      <a16:colId xmlns:a16="http://schemas.microsoft.com/office/drawing/2014/main" val="284798421"/>
                    </a:ext>
                  </a:extLst>
                </a:gridCol>
              </a:tblGrid>
              <a:tr h="3643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 kern="1200" dirty="0">
                          <a:effectLst/>
                        </a:rPr>
                        <a:t>指令</a:t>
                      </a:r>
                      <a:endParaRPr lang="zh-CN" sz="16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 kern="1200">
                          <a:effectLst/>
                        </a:rPr>
                        <a:t>寻址方式</a:t>
                      </a:r>
                      <a:endParaRPr lang="zh-CN" sz="16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 kern="1200">
                          <a:effectLst/>
                        </a:rPr>
                        <a:t>字节数</a:t>
                      </a:r>
                      <a:endParaRPr lang="zh-CN" sz="16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12</a:t>
                      </a:r>
                      <a:r>
                        <a:rPr lang="zh-CN" sz="1200" kern="1200" dirty="0">
                          <a:effectLst/>
                        </a:rPr>
                        <a:t>时钟</a:t>
                      </a:r>
                      <a:r>
                        <a:rPr lang="en-US" sz="1200" kern="1200" dirty="0">
                          <a:effectLst/>
                        </a:rPr>
                        <a:t>/</a:t>
                      </a:r>
                      <a:r>
                        <a:rPr lang="zh-CN" sz="1200" kern="1200" dirty="0">
                          <a:effectLst/>
                        </a:rPr>
                        <a:t>周期所需时钟</a:t>
                      </a:r>
                      <a:endParaRPr lang="zh-CN" sz="16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1</a:t>
                      </a:r>
                      <a:r>
                        <a:rPr lang="zh-CN" sz="1200" kern="1200">
                          <a:effectLst/>
                        </a:rPr>
                        <a:t>时钟</a:t>
                      </a:r>
                      <a:r>
                        <a:rPr lang="en-US" sz="1200" kern="1200">
                          <a:effectLst/>
                        </a:rPr>
                        <a:t>/</a:t>
                      </a:r>
                      <a:r>
                        <a:rPr lang="zh-CN" sz="1200" kern="1200">
                          <a:effectLst/>
                        </a:rPr>
                        <a:t>周期所需时钟</a:t>
                      </a:r>
                      <a:endParaRPr lang="zh-CN" sz="16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56232840"/>
                  </a:ext>
                </a:extLst>
              </a:tr>
              <a:tr h="3643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ADD A, Rn</a:t>
                      </a:r>
                      <a:endParaRPr lang="zh-CN" sz="16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寄存器寻址</a:t>
                      </a:r>
                      <a:endParaRPr lang="zh-CN" sz="16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1</a:t>
                      </a:r>
                      <a:endParaRPr lang="zh-CN" sz="16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12</a:t>
                      </a:r>
                      <a:endParaRPr lang="zh-CN" sz="16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2</a:t>
                      </a:r>
                      <a:endParaRPr lang="zh-CN" sz="16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9398785"/>
                  </a:ext>
                </a:extLst>
              </a:tr>
              <a:tr h="3643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ADD A, #data</a:t>
                      </a:r>
                      <a:endParaRPr lang="zh-CN" sz="16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立即数寻址</a:t>
                      </a:r>
                      <a:endParaRPr lang="zh-CN" sz="16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2</a:t>
                      </a:r>
                      <a:endParaRPr lang="zh-CN" sz="16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12</a:t>
                      </a:r>
                      <a:endParaRPr lang="zh-CN" sz="16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2</a:t>
                      </a:r>
                      <a:endParaRPr lang="zh-CN" sz="16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4048060"/>
                  </a:ext>
                </a:extLst>
              </a:tr>
              <a:tr h="3643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ADD A, direct</a:t>
                      </a:r>
                      <a:endParaRPr lang="zh-CN" sz="16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直接寻址</a:t>
                      </a:r>
                      <a:endParaRPr lang="zh-CN" sz="16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2</a:t>
                      </a:r>
                      <a:endParaRPr lang="zh-CN" sz="16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12</a:t>
                      </a:r>
                      <a:endParaRPr lang="zh-CN" sz="16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3</a:t>
                      </a:r>
                      <a:endParaRPr lang="zh-CN" sz="16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3126569"/>
                  </a:ext>
                </a:extLst>
              </a:tr>
              <a:tr h="3643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ADD A, @Ri</a:t>
                      </a:r>
                      <a:endParaRPr lang="zh-CN" sz="16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间接寻址</a:t>
                      </a:r>
                      <a:endParaRPr lang="zh-CN" sz="16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1</a:t>
                      </a:r>
                      <a:endParaRPr lang="zh-CN" sz="16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12</a:t>
                      </a:r>
                      <a:endParaRPr lang="zh-CN" sz="16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4</a:t>
                      </a:r>
                      <a:endParaRPr lang="zh-CN" sz="16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2103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89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122025"/>
              </p:ext>
            </p:extLst>
          </p:nvPr>
        </p:nvGraphicFramePr>
        <p:xfrm>
          <a:off x="4654265" y="2285332"/>
          <a:ext cx="4080436" cy="4095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name="Visio" r:id="rId3" imgW="2606513" imgH="2464594" progId="Visio.Drawing.11">
                  <p:embed/>
                </p:oleObj>
              </mc:Choice>
              <mc:Fallback>
                <p:oleObj name="Visio" r:id="rId3" imgW="2606513" imgH="2464594" progId="Visio.Drawing.11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4265" y="2285332"/>
                        <a:ext cx="4080436" cy="40959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3655318" cy="4476155"/>
          </a:xfrm>
        </p:spPr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存储器</a:t>
            </a:r>
            <a:endParaRPr lang="en-US" altLang="zh-CN" dirty="0"/>
          </a:p>
          <a:p>
            <a:pPr lvl="1"/>
            <a:r>
              <a:rPr lang="zh-CN" altLang="en-US" dirty="0"/>
              <a:t>数据存储器</a:t>
            </a:r>
            <a:endParaRPr lang="en-US" altLang="zh-CN" dirty="0"/>
          </a:p>
          <a:p>
            <a:pPr lvl="2"/>
            <a:r>
              <a:rPr lang="zh-CN" altLang="en-US" dirty="0"/>
              <a:t>存储运算数据</a:t>
            </a:r>
            <a:endParaRPr lang="en-US" altLang="zh-CN" dirty="0"/>
          </a:p>
          <a:p>
            <a:pPr lvl="2"/>
            <a:r>
              <a:rPr lang="zh-CN" altLang="en-US" dirty="0"/>
              <a:t>反映单片机状态</a:t>
            </a:r>
            <a:endParaRPr lang="en-US" altLang="zh-CN" dirty="0"/>
          </a:p>
          <a:p>
            <a:pPr lvl="1"/>
            <a:r>
              <a:rPr lang="zh-CN" altLang="zh-CN" dirty="0"/>
              <a:t>程序存储器</a:t>
            </a:r>
            <a:endParaRPr lang="en-US" altLang="zh-CN" dirty="0"/>
          </a:p>
          <a:p>
            <a:pPr lvl="2"/>
            <a:r>
              <a:rPr lang="zh-CN" altLang="zh-CN" dirty="0"/>
              <a:t>存储程序、数据和表格</a:t>
            </a:r>
            <a:r>
              <a:rPr lang="zh-CN" altLang="en-US" dirty="0"/>
              <a:t>等</a:t>
            </a:r>
            <a:endParaRPr lang="en-US" altLang="zh-CN" dirty="0"/>
          </a:p>
          <a:p>
            <a:pPr lvl="2"/>
            <a:endParaRPr lang="en-US" altLang="zh-CN" dirty="0"/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 bwMode="auto">
          <a:xfrm>
            <a:off x="6118419" y="2285332"/>
            <a:ext cx="1152128" cy="14317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4781143" y="2285332"/>
            <a:ext cx="1152128" cy="14317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181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4879454" cy="4476155"/>
          </a:xfrm>
        </p:spPr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存储器</a:t>
            </a:r>
            <a:endParaRPr lang="en-US" altLang="zh-CN" dirty="0"/>
          </a:p>
          <a:p>
            <a:pPr lvl="1"/>
            <a:r>
              <a:rPr lang="zh-CN" altLang="en-US" dirty="0"/>
              <a:t>数据</a:t>
            </a:r>
            <a:r>
              <a:rPr lang="zh-CN" altLang="zh-CN" dirty="0"/>
              <a:t>存储器</a:t>
            </a:r>
            <a:r>
              <a:rPr lang="zh-CN" altLang="en-US" dirty="0"/>
              <a:t>（</a:t>
            </a:r>
            <a:r>
              <a:rPr lang="en-US" altLang="zh-CN" dirty="0"/>
              <a:t>00H</a:t>
            </a:r>
            <a:r>
              <a:rPr lang="zh-CN" altLang="en-US" dirty="0"/>
              <a:t>～</a:t>
            </a:r>
            <a:r>
              <a:rPr lang="en-US" altLang="zh-CN" dirty="0"/>
              <a:t>FFH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工作寄存器区</a:t>
            </a:r>
            <a:endParaRPr lang="en-US" altLang="zh-CN" dirty="0"/>
          </a:p>
          <a:p>
            <a:pPr lvl="2"/>
            <a:r>
              <a:rPr lang="zh-CN" altLang="en-US" dirty="0"/>
              <a:t>位寻址区</a:t>
            </a:r>
            <a:endParaRPr lang="en-US" altLang="zh-CN" dirty="0"/>
          </a:p>
          <a:p>
            <a:pPr lvl="2"/>
            <a:r>
              <a:rPr lang="zh-CN" altLang="en-US" dirty="0"/>
              <a:t>用户</a:t>
            </a:r>
            <a:r>
              <a:rPr lang="en-US" altLang="zh-CN" dirty="0"/>
              <a:t>RAM</a:t>
            </a:r>
            <a:r>
              <a:rPr lang="zh-CN" altLang="en-US" dirty="0"/>
              <a:t>区</a:t>
            </a:r>
            <a:endParaRPr lang="en-US" altLang="zh-CN" dirty="0"/>
          </a:p>
          <a:p>
            <a:pPr lvl="2"/>
            <a:r>
              <a:rPr lang="zh-CN" altLang="en-US" dirty="0"/>
              <a:t>特殊寄存器区</a:t>
            </a:r>
            <a:endParaRPr lang="en-US" altLang="zh-CN" dirty="0"/>
          </a:p>
          <a:p>
            <a:pPr lvl="2"/>
            <a:endParaRPr lang="en-US" altLang="zh-CN" dirty="0"/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273689"/>
              </p:ext>
            </p:extLst>
          </p:nvPr>
        </p:nvGraphicFramePr>
        <p:xfrm>
          <a:off x="5940152" y="2236077"/>
          <a:ext cx="2880320" cy="4063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Visio" r:id="rId3" imgW="1114780" imgH="1564481" progId="Visio.Drawing.11">
                  <p:embed/>
                </p:oleObj>
              </mc:Choice>
              <mc:Fallback>
                <p:oleObj name="Visio" r:id="rId3" imgW="1114780" imgH="1564481" progId="Visio.Drawing.11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2236077"/>
                        <a:ext cx="2880320" cy="40633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3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引脚及最小系统</a:t>
            </a:r>
            <a:endParaRPr lang="en-US" altLang="zh-CN" dirty="0"/>
          </a:p>
          <a:p>
            <a:r>
              <a:rPr lang="zh-CN" altLang="en-US" dirty="0"/>
              <a:t>内部结构</a:t>
            </a:r>
            <a:endParaRPr lang="en-US" altLang="zh-CN" dirty="0"/>
          </a:p>
          <a:p>
            <a:r>
              <a:rPr lang="zh-CN" altLang="en-US" dirty="0"/>
              <a:t>基本参数</a:t>
            </a:r>
            <a:endParaRPr lang="en-US" altLang="zh-CN" dirty="0"/>
          </a:p>
          <a:p>
            <a:r>
              <a:rPr lang="en-US" altLang="zh-CN" dirty="0"/>
              <a:t>CPU</a:t>
            </a:r>
          </a:p>
          <a:p>
            <a:r>
              <a:rPr lang="zh-CN" altLang="en-US" dirty="0"/>
              <a:t>存储器</a:t>
            </a:r>
            <a:endParaRPr lang="en-US" altLang="zh-CN" dirty="0"/>
          </a:p>
          <a:p>
            <a:r>
              <a:rPr lang="zh-CN" altLang="en-US" dirty="0"/>
              <a:t>工作过程</a:t>
            </a:r>
            <a:endParaRPr lang="en-US" altLang="zh-CN" dirty="0"/>
          </a:p>
          <a:p>
            <a:r>
              <a:rPr lang="zh-CN" altLang="en-US" dirty="0"/>
              <a:t>实例分析</a:t>
            </a: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pic>
        <p:nvPicPr>
          <p:cNvPr id="6" name="Picture 2" descr="C:\Users\Administrator\Desktop\csv20130725110502911332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221088"/>
            <a:ext cx="252028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1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8799490"/>
              </p:ext>
            </p:extLst>
          </p:nvPr>
        </p:nvGraphicFramePr>
        <p:xfrm>
          <a:off x="5940152" y="2236077"/>
          <a:ext cx="2880320" cy="4063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Visio" r:id="rId3" imgW="1114780" imgH="1564481" progId="Visio.Drawing.11">
                  <p:embed/>
                </p:oleObj>
              </mc:Choice>
              <mc:Fallback>
                <p:oleObj name="Visio" r:id="rId3" imgW="1114780" imgH="1564481" progId="Visio.Drawing.11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2236077"/>
                        <a:ext cx="2880320" cy="40633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5095478" cy="4476155"/>
          </a:xfrm>
        </p:spPr>
        <p:txBody>
          <a:bodyPr/>
          <a:lstStyle/>
          <a:p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工作寄存器</a:t>
            </a:r>
            <a:endParaRPr lang="en-US" altLang="zh-CN" sz="2800" dirty="0"/>
          </a:p>
          <a:p>
            <a:pPr lvl="1"/>
            <a:r>
              <a:rPr lang="en-US" altLang="zh-CN" sz="2400" dirty="0"/>
              <a:t>4</a:t>
            </a:r>
            <a:r>
              <a:rPr lang="zh-CN" altLang="en-US" sz="2400" dirty="0"/>
              <a:t>组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2400" dirty="0"/>
              <a:t>每组</a:t>
            </a:r>
            <a:r>
              <a:rPr lang="en-US" altLang="zh-CN" sz="2400" dirty="0"/>
              <a:t>8</a:t>
            </a:r>
            <a:r>
              <a:rPr lang="zh-CN" altLang="en-US" sz="2400" dirty="0"/>
              <a:t>个，</a:t>
            </a:r>
            <a:r>
              <a:rPr lang="en-US" altLang="zh-CN" sz="2400" dirty="0"/>
              <a:t>R0~R7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）</a:t>
            </a:r>
            <a:endParaRPr lang="en-US" altLang="zh-CN" sz="2400" dirty="0"/>
          </a:p>
          <a:p>
            <a:pPr lvl="1"/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某一时刻，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ALU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直接操作其中一组，执行速度快</a:t>
            </a:r>
            <a:endParaRPr lang="en-US" altLang="zh-CN" sz="2400" dirty="0"/>
          </a:p>
          <a:p>
            <a:pPr lvl="1"/>
            <a:r>
              <a:rPr lang="zh-CN" altLang="en-US" sz="2400" dirty="0"/>
              <a:t>程序状态字</a:t>
            </a:r>
            <a:r>
              <a:rPr lang="en-US" altLang="zh-CN" sz="2400" dirty="0"/>
              <a:t>PSW</a:t>
            </a:r>
            <a:r>
              <a:rPr lang="zh-CN" altLang="en-US" sz="2400" dirty="0"/>
              <a:t>的</a:t>
            </a:r>
            <a:r>
              <a:rPr lang="en-US" altLang="zh-CN" sz="2400" dirty="0">
                <a:solidFill>
                  <a:srgbClr val="FF0000"/>
                </a:solidFill>
              </a:rPr>
              <a:t>RS1</a:t>
            </a:r>
            <a:r>
              <a:rPr lang="zh-CN" altLang="en-US" sz="2400" dirty="0">
                <a:solidFill>
                  <a:srgbClr val="FF0000"/>
                </a:solidFill>
              </a:rPr>
              <a:t>和</a:t>
            </a:r>
            <a:r>
              <a:rPr lang="en-US" altLang="zh-CN" sz="2400" dirty="0">
                <a:solidFill>
                  <a:srgbClr val="FF0000"/>
                </a:solidFill>
              </a:rPr>
              <a:t>RS0</a:t>
            </a:r>
            <a:r>
              <a:rPr lang="zh-CN" altLang="en-US" sz="2400" dirty="0"/>
              <a:t>切换当前工作寄存器组</a:t>
            </a:r>
            <a:endParaRPr lang="en-US" altLang="zh-CN" sz="2400" dirty="0"/>
          </a:p>
          <a:p>
            <a:pPr lvl="1"/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57792"/>
              </p:ext>
            </p:extLst>
          </p:nvPr>
        </p:nvGraphicFramePr>
        <p:xfrm>
          <a:off x="1673324" y="4437112"/>
          <a:ext cx="2904980" cy="1981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8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RS1</a:t>
                      </a:r>
                      <a:r>
                        <a:rPr lang="zh-CN" altLang="en-US" sz="2000" baseline="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</a:t>
                      </a:r>
                      <a:r>
                        <a:rPr lang="en-US" altLang="zh-CN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RS0</a:t>
                      </a:r>
                      <a:endParaRPr lang="zh-CN" altLang="en-US" sz="20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指令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272">
                <a:tc>
                  <a:txBody>
                    <a:bodyPr/>
                    <a:lstStyle/>
                    <a:p>
                      <a:pPr marL="0" marR="0" lvl="2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第</a:t>
                      </a:r>
                      <a:r>
                        <a:rPr lang="en-US" altLang="zh-CN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</a:t>
                      </a:r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816">
                <a:tc>
                  <a:txBody>
                    <a:bodyPr/>
                    <a:lstStyle/>
                    <a:p>
                      <a:pPr marL="0" marR="0" lvl="2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第</a:t>
                      </a:r>
                      <a:r>
                        <a:rPr lang="en-US" altLang="zh-CN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816">
                <a:tc>
                  <a:txBody>
                    <a:bodyPr/>
                    <a:lstStyle/>
                    <a:p>
                      <a:pPr marL="0" marR="0" lvl="2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第</a:t>
                      </a:r>
                      <a:r>
                        <a:rPr lang="en-US" altLang="zh-CN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816">
                <a:tc>
                  <a:txBody>
                    <a:bodyPr/>
                    <a:lstStyle/>
                    <a:p>
                      <a:pPr marL="0" marR="0" lvl="2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第</a:t>
                      </a:r>
                      <a:r>
                        <a:rPr lang="en-US" altLang="zh-CN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 bwMode="auto">
          <a:xfrm>
            <a:off x="5940152" y="2996952"/>
            <a:ext cx="2880320" cy="93610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796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5940152" y="2236077"/>
          <a:ext cx="2880320" cy="4063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6" name="Visio" r:id="rId3" imgW="1114780" imgH="1564481" progId="Visio.Drawing.11">
                  <p:embed/>
                </p:oleObj>
              </mc:Choice>
              <mc:Fallback>
                <p:oleObj name="Visio" r:id="rId3" imgW="1114780" imgH="1564481" progId="Visio.Drawing.11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2236077"/>
                        <a:ext cx="2880320" cy="40633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5095478" cy="4476155"/>
          </a:xfrm>
        </p:spPr>
        <p:txBody>
          <a:bodyPr/>
          <a:lstStyle/>
          <a:p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工作寄存器</a:t>
            </a:r>
            <a:endParaRPr lang="en-US" altLang="zh-CN" sz="2800" dirty="0"/>
          </a:p>
          <a:p>
            <a:pPr lvl="1"/>
            <a:r>
              <a:rPr lang="zh-CN" altLang="en-US" sz="2400" dirty="0"/>
              <a:t>举例：使用第一组寄存器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1800" dirty="0"/>
              <a:t>	CLR RS1;	--RS1</a:t>
            </a:r>
            <a:r>
              <a:rPr lang="zh-CN" altLang="en-US" sz="1800" dirty="0"/>
              <a:t>置</a:t>
            </a:r>
            <a:r>
              <a:rPr lang="en-US" altLang="zh-CN" sz="1800" dirty="0"/>
              <a:t>0</a:t>
            </a:r>
          </a:p>
          <a:p>
            <a:pPr marL="457200" lvl="1" indent="0">
              <a:buNone/>
            </a:pPr>
            <a:r>
              <a:rPr lang="en-US" altLang="zh-CN" sz="1800" dirty="0"/>
              <a:t>	SETB RS0;	--RS0</a:t>
            </a:r>
            <a:r>
              <a:rPr lang="zh-CN" altLang="en-US" sz="1800" dirty="0"/>
              <a:t>置</a:t>
            </a:r>
            <a:r>
              <a:rPr lang="en-US" altLang="zh-CN" sz="1800" dirty="0"/>
              <a:t>1</a:t>
            </a:r>
          </a:p>
          <a:p>
            <a:pPr marL="457200" lvl="1" indent="0">
              <a:buNone/>
            </a:pPr>
            <a:endParaRPr lang="en-US" altLang="zh-CN" sz="2400" dirty="0"/>
          </a:p>
          <a:p>
            <a:pPr lvl="1"/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作用：暂存数据，且各组寄存器的值相互屏蔽，完成快速现场保护任务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 bwMode="auto">
          <a:xfrm>
            <a:off x="5940152" y="2996952"/>
            <a:ext cx="2880320" cy="93610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764270"/>
              </p:ext>
            </p:extLst>
          </p:nvPr>
        </p:nvGraphicFramePr>
        <p:xfrm>
          <a:off x="1619672" y="3429532"/>
          <a:ext cx="2808312" cy="18716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61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3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RS1</a:t>
                      </a:r>
                      <a:r>
                        <a:rPr lang="zh-CN" altLang="en-US" sz="1600" baseline="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</a:t>
                      </a:r>
                      <a:r>
                        <a:rPr lang="en-US" altLang="zh-CN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RS0</a:t>
                      </a:r>
                      <a:endParaRPr lang="zh-CN" altLang="en-US" sz="16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指令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35">
                <a:tc>
                  <a:txBody>
                    <a:bodyPr/>
                    <a:lstStyle/>
                    <a:p>
                      <a:pPr marL="0" marR="0" lvl="2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第</a:t>
                      </a:r>
                      <a:r>
                        <a:rPr lang="en-US" altLang="zh-CN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</a:t>
                      </a: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35">
                <a:tc>
                  <a:txBody>
                    <a:bodyPr/>
                    <a:lstStyle/>
                    <a:p>
                      <a:pPr marL="0" marR="0" lvl="2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第</a:t>
                      </a:r>
                      <a:r>
                        <a:rPr lang="en-US" altLang="zh-CN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335">
                <a:tc>
                  <a:txBody>
                    <a:bodyPr/>
                    <a:lstStyle/>
                    <a:p>
                      <a:pPr marL="0" marR="0" lvl="2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第</a:t>
                      </a:r>
                      <a:r>
                        <a:rPr lang="en-US" altLang="zh-CN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335">
                <a:tc>
                  <a:txBody>
                    <a:bodyPr/>
                    <a:lstStyle/>
                    <a:p>
                      <a:pPr marL="0" marR="0" lvl="2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第</a:t>
                      </a:r>
                      <a:r>
                        <a:rPr lang="en-US" altLang="zh-CN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59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390767"/>
              </p:ext>
            </p:extLst>
          </p:nvPr>
        </p:nvGraphicFramePr>
        <p:xfrm>
          <a:off x="5940152" y="2236077"/>
          <a:ext cx="2880320" cy="4063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0" name="Visio" r:id="rId3" imgW="1114780" imgH="1564481" progId="Visio.Drawing.11">
                  <p:embed/>
                </p:oleObj>
              </mc:Choice>
              <mc:Fallback>
                <p:oleObj name="Visio" r:id="rId3" imgW="1114780" imgH="1564481" progId="Visio.Drawing.11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2236077"/>
                        <a:ext cx="2880320" cy="40633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 bwMode="auto">
          <a:xfrm>
            <a:off x="6012160" y="3861048"/>
            <a:ext cx="2736304" cy="72008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49" y="1700808"/>
            <a:ext cx="4447407" cy="4476155"/>
          </a:xfrm>
        </p:spPr>
        <p:txBody>
          <a:bodyPr/>
          <a:lstStyle/>
          <a:p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位寻址区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计算机中大量使用布尔运算，因此位寻址区配合位操作指令，可以实现更直接简单的运算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例：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CLR </a:t>
            </a:r>
            <a:r>
              <a:rPr lang="en-US" altLang="zh-CN" dirty="0"/>
              <a:t>25H.5</a:t>
            </a:r>
            <a:r>
              <a:rPr lang="zh-CN" altLang="en-US" dirty="0"/>
              <a:t>，</a:t>
            </a:r>
            <a:endParaRPr lang="en-US" altLang="zh-CN" dirty="0"/>
          </a:p>
          <a:p>
            <a:pPr marL="914400" lvl="2" indent="0">
              <a:buNone/>
            </a:pPr>
            <a:r>
              <a:rPr lang="zh-CN" altLang="en-US" dirty="0"/>
              <a:t>表示</a:t>
            </a:r>
            <a:r>
              <a:rPr lang="en-US" altLang="zh-CN" dirty="0"/>
              <a:t>25H</a:t>
            </a:r>
            <a:r>
              <a:rPr lang="zh-CN" altLang="en-US" dirty="0"/>
              <a:t>单元的第</a:t>
            </a:r>
            <a:r>
              <a:rPr lang="en-US" altLang="zh-CN" dirty="0"/>
              <a:t>5</a:t>
            </a:r>
            <a:r>
              <a:rPr lang="zh-CN" altLang="en-US" dirty="0"/>
              <a:t>位置零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73666"/>
              </p:ext>
            </p:extLst>
          </p:nvPr>
        </p:nvGraphicFramePr>
        <p:xfrm>
          <a:off x="5273352" y="2346622"/>
          <a:ext cx="3556000" cy="318452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205">
                  <a:extLst>
                    <a:ext uri="{9D8B030D-6E8A-4147-A177-3AD203B41FA5}">
                      <a16:colId xmlns:a16="http://schemas.microsoft.com/office/drawing/2014/main" val="2771522963"/>
                    </a:ext>
                  </a:extLst>
                </a:gridCol>
                <a:gridCol w="382270">
                  <a:extLst>
                    <a:ext uri="{9D8B030D-6E8A-4147-A177-3AD203B41FA5}">
                      <a16:colId xmlns:a16="http://schemas.microsoft.com/office/drawing/2014/main" val="627001326"/>
                    </a:ext>
                  </a:extLst>
                </a:gridCol>
                <a:gridCol w="369570">
                  <a:extLst>
                    <a:ext uri="{9D8B030D-6E8A-4147-A177-3AD203B41FA5}">
                      <a16:colId xmlns:a16="http://schemas.microsoft.com/office/drawing/2014/main" val="3610188568"/>
                    </a:ext>
                  </a:extLst>
                </a:gridCol>
                <a:gridCol w="356870">
                  <a:extLst>
                    <a:ext uri="{9D8B030D-6E8A-4147-A177-3AD203B41FA5}">
                      <a16:colId xmlns:a16="http://schemas.microsoft.com/office/drawing/2014/main" val="1258495827"/>
                    </a:ext>
                  </a:extLst>
                </a:gridCol>
                <a:gridCol w="369570">
                  <a:extLst>
                    <a:ext uri="{9D8B030D-6E8A-4147-A177-3AD203B41FA5}">
                      <a16:colId xmlns:a16="http://schemas.microsoft.com/office/drawing/2014/main" val="1464812795"/>
                    </a:ext>
                  </a:extLst>
                </a:gridCol>
                <a:gridCol w="369570">
                  <a:extLst>
                    <a:ext uri="{9D8B030D-6E8A-4147-A177-3AD203B41FA5}">
                      <a16:colId xmlns:a16="http://schemas.microsoft.com/office/drawing/2014/main" val="2103780883"/>
                    </a:ext>
                  </a:extLst>
                </a:gridCol>
                <a:gridCol w="369570">
                  <a:extLst>
                    <a:ext uri="{9D8B030D-6E8A-4147-A177-3AD203B41FA5}">
                      <a16:colId xmlns:a16="http://schemas.microsoft.com/office/drawing/2014/main" val="1249789347"/>
                    </a:ext>
                  </a:extLst>
                </a:gridCol>
                <a:gridCol w="382270">
                  <a:extLst>
                    <a:ext uri="{9D8B030D-6E8A-4147-A177-3AD203B41FA5}">
                      <a16:colId xmlns:a16="http://schemas.microsoft.com/office/drawing/2014/main" val="3033685126"/>
                    </a:ext>
                  </a:extLst>
                </a:gridCol>
                <a:gridCol w="586105">
                  <a:extLst>
                    <a:ext uri="{9D8B030D-6E8A-4147-A177-3AD203B41FA5}">
                      <a16:colId xmlns:a16="http://schemas.microsoft.com/office/drawing/2014/main" val="2374154333"/>
                    </a:ext>
                  </a:extLst>
                </a:gridCol>
              </a:tblGrid>
              <a:tr h="187325">
                <a:tc gridSpan="8"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900" kern="1200">
                          <a:effectLst/>
                        </a:rPr>
                        <a:t>位地址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1200">
                          <a:effectLst/>
                        </a:rPr>
                        <a:t>单元地址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258374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07H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06H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05H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04H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03H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02H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01H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00H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20H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38695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0FH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0EH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0DH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0CH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0BH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0AH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09H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08H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21H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88657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17H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16H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15H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14H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13H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12H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11H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10H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22H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610235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1FH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1EH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1DH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1CH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1BH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1AH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19H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18H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23H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535434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27H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26H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25H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24H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23H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22H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21H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20H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24H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047443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2FH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2EH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2DH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2CH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2BH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2AH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29H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28H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25H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45075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37H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36H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35H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34H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33H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32H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31H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30H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26H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467071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3FH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3EH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3DH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3CH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3BH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3AH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39H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38H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27H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44175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47H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46H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45H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44H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43H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42H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41H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40H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28H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352757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4FH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4EH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4DH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4CH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4BH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4AH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49H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48H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29H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69443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57H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56H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55H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54H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53H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52H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51H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50H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2AH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57998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5FH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5EH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5DH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5CH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5BH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5AH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59H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58H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2BH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004768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67H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66H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65H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64H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63H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62H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61H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60H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2CH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697455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6FH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6EH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6DH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6CH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6BH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6AH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69H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68H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2DH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043237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77H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76H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75H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74H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73H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72H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effectLst/>
                        </a:rPr>
                        <a:t>71H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70H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2EH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946934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7FH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7EH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7DH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7CH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7BH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7AH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79H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78H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effectLst/>
                        </a:rPr>
                        <a:t>2FH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991956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 bwMode="auto">
          <a:xfrm>
            <a:off x="7092280" y="3449588"/>
            <a:ext cx="368761" cy="19543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848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053585"/>
              </p:ext>
            </p:extLst>
          </p:nvPr>
        </p:nvGraphicFramePr>
        <p:xfrm>
          <a:off x="5940152" y="2236077"/>
          <a:ext cx="2880320" cy="4063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0" name="Visio" r:id="rId3" imgW="1114780" imgH="1564481" progId="Visio.Drawing.11">
                  <p:embed/>
                </p:oleObj>
              </mc:Choice>
              <mc:Fallback>
                <p:oleObj name="Visio" r:id="rId3" imgW="1114780" imgH="1564481" progId="Visio.Drawing.11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2236077"/>
                        <a:ext cx="2880320" cy="40633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5425442" cy="4476155"/>
          </a:xfrm>
        </p:spPr>
        <p:txBody>
          <a:bodyPr/>
          <a:lstStyle/>
          <a:p>
            <a:r>
              <a:rPr lang="zh-CN" altLang="en-US" sz="2800" dirty="0"/>
              <a:t>用户</a:t>
            </a:r>
            <a:r>
              <a:rPr lang="en-US" altLang="zh-CN" sz="2800" dirty="0"/>
              <a:t>RAM</a:t>
            </a:r>
          </a:p>
          <a:p>
            <a:pPr lvl="1"/>
            <a:r>
              <a:rPr lang="zh-CN" altLang="en-US" sz="2400" dirty="0"/>
              <a:t>存储程序中的变量</a:t>
            </a:r>
            <a:endParaRPr lang="en-US" altLang="zh-CN" sz="2400" dirty="0"/>
          </a:p>
          <a:p>
            <a:pPr lvl="2"/>
            <a:r>
              <a:rPr lang="zh-CN" altLang="en-US" sz="2000" dirty="0"/>
              <a:t>变量：程序执行过程中值可以变化的量，例如</a:t>
            </a:r>
            <a:endParaRPr lang="en-US" altLang="zh-CN" sz="2000" dirty="0"/>
          </a:p>
          <a:p>
            <a:pPr marL="914400" lvl="2" indent="0">
              <a:buNone/>
            </a:pPr>
            <a:r>
              <a:rPr lang="en-US" altLang="zh-CN" sz="2000" dirty="0"/>
              <a:t> 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x = 0;</a:t>
            </a:r>
          </a:p>
          <a:p>
            <a:pPr marL="914400" lvl="2" indent="0">
              <a:buNone/>
            </a:pPr>
            <a:r>
              <a:rPr lang="en-US" altLang="zh-CN" sz="2000" dirty="0"/>
              <a:t>  x = 1;</a:t>
            </a:r>
          </a:p>
          <a:p>
            <a:pPr lvl="1"/>
            <a:r>
              <a:rPr lang="zh-CN" altLang="en-US" sz="2400" dirty="0"/>
              <a:t>堆栈</a:t>
            </a:r>
            <a:endParaRPr lang="en-US" altLang="zh-CN" sz="2400" dirty="0"/>
          </a:p>
          <a:p>
            <a:pPr lvl="2"/>
            <a:r>
              <a:rPr lang="zh-CN" altLang="en-US" sz="2000" dirty="0"/>
              <a:t>暂存数据、地址，配合中断保护断点和现场</a:t>
            </a:r>
            <a:endParaRPr lang="en-US" altLang="zh-CN" sz="2000" dirty="0"/>
          </a:p>
          <a:p>
            <a:pPr lvl="2"/>
            <a:r>
              <a:rPr lang="zh-CN" altLang="en-US" sz="2000" dirty="0"/>
              <a:t>栈顶起始位置</a:t>
            </a:r>
            <a:r>
              <a:rPr lang="en-US" altLang="zh-CN" sz="2000" dirty="0"/>
              <a:t>7FH</a:t>
            </a:r>
            <a:r>
              <a:rPr lang="zh-CN" altLang="en-US" sz="2000" dirty="0"/>
              <a:t>，</a:t>
            </a:r>
            <a:r>
              <a:rPr lang="zh-CN" altLang="en-US" sz="2000" dirty="0">
                <a:solidFill>
                  <a:srgbClr val="FF0000"/>
                </a:solidFill>
              </a:rPr>
              <a:t>向低地址</a:t>
            </a:r>
            <a:r>
              <a:rPr lang="zh-CN" altLang="en-US" sz="2000" dirty="0"/>
              <a:t>生长，避免与变量冲突</a:t>
            </a:r>
            <a:endParaRPr lang="en-US" altLang="zh-CN" sz="2000" dirty="0"/>
          </a:p>
          <a:p>
            <a:pPr lvl="2"/>
            <a:r>
              <a:rPr lang="zh-CN" altLang="en-US" sz="2000" dirty="0">
                <a:solidFill>
                  <a:srgbClr val="FF0000"/>
                </a:solidFill>
              </a:rPr>
              <a:t>先进后出</a:t>
            </a:r>
            <a:r>
              <a:rPr lang="zh-CN" altLang="en-US" sz="2000" dirty="0"/>
              <a:t>原则</a:t>
            </a:r>
            <a:endParaRPr lang="en-US" altLang="zh-CN" sz="2000" dirty="0"/>
          </a:p>
          <a:p>
            <a:pPr lvl="2"/>
            <a:endParaRPr lang="zh-CN" altLang="en-US" sz="2000" dirty="0"/>
          </a:p>
          <a:p>
            <a:pPr lvl="2"/>
            <a:endParaRPr lang="en-US" altLang="zh-CN" sz="2000" dirty="0"/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 bwMode="auto">
          <a:xfrm>
            <a:off x="5971604" y="4581128"/>
            <a:ext cx="2776860" cy="72008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/>
          <p:nvPr/>
        </p:nvCxnSpPr>
        <p:spPr bwMode="auto">
          <a:xfrm flipV="1">
            <a:off x="8964613" y="4653136"/>
            <a:ext cx="0" cy="576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3146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211" y="1998166"/>
            <a:ext cx="2994728" cy="3565500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28650" y="1700808"/>
            <a:ext cx="4303390" cy="44761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n"/>
              <a:defRPr sz="32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Ø"/>
              <a:defRPr sz="28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24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先进后出原则</a:t>
            </a:r>
            <a:endParaRPr lang="en-US" altLang="zh-CN" sz="2800" dirty="0"/>
          </a:p>
          <a:p>
            <a:pPr lvl="1"/>
            <a:r>
              <a:rPr lang="zh-CN" altLang="en-US" sz="2400" dirty="0"/>
              <a:t>入栈：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400" dirty="0"/>
              <a:t>  </a:t>
            </a:r>
            <a:r>
              <a:rPr lang="en-US" altLang="zh-CN" sz="2400" dirty="0">
                <a:solidFill>
                  <a:srgbClr val="FF0000"/>
                </a:solidFill>
              </a:rPr>
              <a:t>PUSH B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  PUSH ACC</a:t>
            </a:r>
          </a:p>
          <a:p>
            <a:pPr lvl="1"/>
            <a:r>
              <a:rPr lang="zh-CN" altLang="en-US" sz="2400" dirty="0"/>
              <a:t>出栈：</a:t>
            </a:r>
            <a:r>
              <a:rPr lang="en-US" altLang="zh-CN" sz="2400" dirty="0"/>
              <a:t>  </a:t>
            </a:r>
          </a:p>
          <a:p>
            <a:pPr marL="457200" lvl="1" indent="0">
              <a:buNone/>
            </a:pPr>
            <a:r>
              <a:rPr lang="en-US" altLang="zh-CN" sz="2400" dirty="0"/>
              <a:t>  </a:t>
            </a:r>
            <a:r>
              <a:rPr lang="en-US" altLang="zh-CN" sz="2400" dirty="0">
                <a:solidFill>
                  <a:srgbClr val="0000FF"/>
                </a:solidFill>
              </a:rPr>
              <a:t>POP ACC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  POP B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pPr marL="457200" lvl="1" indent="0">
              <a:buNone/>
            </a:pPr>
            <a:r>
              <a:rPr lang="zh-CN" altLang="en-US" b="1" dirty="0">
                <a:solidFill>
                  <a:srgbClr val="7030A0"/>
                </a:solidFill>
              </a:rPr>
              <a:t>  </a:t>
            </a:r>
            <a:endParaRPr lang="en-US" altLang="zh-CN" b="1" dirty="0">
              <a:solidFill>
                <a:srgbClr val="7030A0"/>
              </a:solidFill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6581328" y="1976091"/>
            <a:ext cx="1512168" cy="793773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817211" y="1972271"/>
            <a:ext cx="1512168" cy="7975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998838" y="5711478"/>
            <a:ext cx="3960861" cy="461665"/>
          </a:xfrm>
          <a:prstGeom prst="rect">
            <a:avLst/>
          </a:prstGeom>
          <a:solidFill>
            <a:srgbClr val="0033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出栈入栈顺序相反！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931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48371"/>
            <a:ext cx="6714926" cy="4600104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7893004" cy="4476155"/>
          </a:xfrm>
        </p:spPr>
        <p:txBody>
          <a:bodyPr/>
          <a:lstStyle/>
          <a:p>
            <a:r>
              <a:rPr lang="zh-CN" altLang="en-US" sz="2800" dirty="0"/>
              <a:t>特殊功能寄存器区（后续重点介绍）</a:t>
            </a:r>
            <a:endParaRPr lang="en-US" altLang="zh-CN" sz="2800" dirty="0"/>
          </a:p>
          <a:p>
            <a:pPr lvl="2"/>
            <a:endParaRPr lang="zh-CN" altLang="en-US" sz="2000" dirty="0"/>
          </a:p>
          <a:p>
            <a:pPr lvl="2"/>
            <a:endParaRPr lang="en-US" altLang="zh-CN" sz="2000" dirty="0"/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 bwMode="auto">
          <a:xfrm>
            <a:off x="3203848" y="4077072"/>
            <a:ext cx="1440160" cy="504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865044" y="2924944"/>
            <a:ext cx="2037506" cy="10801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868144" y="4005064"/>
            <a:ext cx="2037506" cy="3662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865044" y="4371317"/>
            <a:ext cx="2037506" cy="67762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865044" y="5048944"/>
            <a:ext cx="2037506" cy="54756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865044" y="5581484"/>
            <a:ext cx="2037506" cy="104950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Rectangle 42"/>
          <p:cNvSpPr>
            <a:spLocks noChangeArrowheads="1"/>
          </p:cNvSpPr>
          <p:nvPr/>
        </p:nvSpPr>
        <p:spPr bwMode="auto">
          <a:xfrm>
            <a:off x="0" y="6264735"/>
            <a:ext cx="9144000" cy="634381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 eaLnBrk="1" hangingPunct="1">
              <a:spcBef>
                <a:spcPts val="0"/>
              </a:spcBef>
            </a:pPr>
            <a:r>
              <a:rPr kumimoji="1"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单片机通过寄存器控制所有资源</a:t>
            </a:r>
            <a:endParaRPr kumimoji="1" lang="zh-CN" altLang="zh-CN" sz="28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175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4231382" cy="4476155"/>
          </a:xfrm>
        </p:spPr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存储器</a:t>
            </a:r>
            <a:endParaRPr lang="en-US" altLang="zh-CN" dirty="0"/>
          </a:p>
          <a:p>
            <a:pPr lvl="1"/>
            <a:r>
              <a:rPr lang="zh-CN" altLang="zh-CN" dirty="0"/>
              <a:t>程序存储器</a:t>
            </a:r>
            <a:endParaRPr lang="en-US" altLang="zh-CN" dirty="0"/>
          </a:p>
          <a:p>
            <a:pPr lvl="2"/>
            <a:r>
              <a:rPr lang="zh-CN" altLang="en-US" dirty="0"/>
              <a:t>用于存储用户程序、数据和表格等信息</a:t>
            </a:r>
            <a:endParaRPr lang="en-US" altLang="zh-CN" dirty="0"/>
          </a:p>
          <a:p>
            <a:pPr lvl="2"/>
            <a:r>
              <a:rPr lang="en-US" altLang="zh-CN" dirty="0"/>
              <a:t>64KB</a:t>
            </a:r>
            <a:r>
              <a:rPr lang="zh-CN" altLang="en-US" dirty="0"/>
              <a:t>统一寻址空间</a:t>
            </a:r>
            <a:endParaRPr lang="en-US" altLang="zh-CN" dirty="0"/>
          </a:p>
          <a:p>
            <a:pPr lvl="2"/>
            <a:r>
              <a:rPr lang="zh-CN" altLang="en-US" dirty="0"/>
              <a:t>提供外部扩展接口</a:t>
            </a:r>
            <a:r>
              <a:rPr lang="en-US" altLang="zh-CN" dirty="0"/>
              <a:t>——</a:t>
            </a:r>
            <a:r>
              <a:rPr lang="zh-CN" altLang="en-US" dirty="0"/>
              <a:t>单片机</a:t>
            </a:r>
            <a:r>
              <a:rPr lang="en-US" altLang="zh-CN" dirty="0"/>
              <a:t>EA</a:t>
            </a:r>
            <a:r>
              <a:rPr lang="zh-CN" altLang="en-US" dirty="0"/>
              <a:t>引脚</a:t>
            </a:r>
            <a:endParaRPr lang="en-US" altLang="zh-CN" dirty="0"/>
          </a:p>
          <a:p>
            <a:pPr lvl="3"/>
            <a:r>
              <a:rPr lang="en-US" altLang="zh-CN" dirty="0"/>
              <a:t>EA=1</a:t>
            </a:r>
            <a:r>
              <a:rPr lang="zh-CN" altLang="zh-CN" dirty="0"/>
              <a:t>，执行片内</a:t>
            </a:r>
            <a:r>
              <a:rPr lang="zh-CN" altLang="en-US" dirty="0"/>
              <a:t>和片外</a:t>
            </a:r>
            <a:r>
              <a:rPr lang="en-US" altLang="zh-CN" dirty="0"/>
              <a:t>ROM</a:t>
            </a:r>
            <a:r>
              <a:rPr lang="zh-CN" altLang="zh-CN" dirty="0"/>
              <a:t>中的程序</a:t>
            </a:r>
            <a:endParaRPr lang="en-US" altLang="zh-CN" dirty="0"/>
          </a:p>
          <a:p>
            <a:pPr lvl="3"/>
            <a:r>
              <a:rPr lang="en-US" altLang="zh-CN" dirty="0"/>
              <a:t>EA=0</a:t>
            </a:r>
            <a:r>
              <a:rPr lang="zh-CN" altLang="zh-CN" dirty="0"/>
              <a:t>，</a:t>
            </a:r>
            <a:r>
              <a:rPr lang="zh-CN" altLang="en-US" dirty="0"/>
              <a:t>只能</a:t>
            </a:r>
            <a:r>
              <a:rPr lang="zh-CN" altLang="zh-CN" dirty="0"/>
              <a:t>寻址外部程序存储器址</a:t>
            </a:r>
            <a:endParaRPr lang="en-US" altLang="zh-CN" dirty="0"/>
          </a:p>
          <a:p>
            <a:pPr marL="0" indent="0">
              <a:buNone/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688587"/>
              </p:ext>
            </p:extLst>
          </p:nvPr>
        </p:nvGraphicFramePr>
        <p:xfrm>
          <a:off x="5802614" y="2287511"/>
          <a:ext cx="2719040" cy="4041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r:id="rId3" imgW="1114780" imgH="1744504" progId="Visio.Drawing.11">
                  <p:embed/>
                </p:oleObj>
              </mc:Choice>
              <mc:Fallback>
                <p:oleObj r:id="rId3" imgW="1114780" imgH="174450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2614" y="2287511"/>
                        <a:ext cx="2719040" cy="40413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5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7759774" cy="4476155"/>
          </a:xfrm>
        </p:spPr>
        <p:txBody>
          <a:bodyPr/>
          <a:lstStyle/>
          <a:p>
            <a:pPr marL="457200" lvl="1" indent="0">
              <a:buNone/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75234" y="2722300"/>
            <a:ext cx="903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FF820"/>
                </a:solidFill>
                <a:latin typeface="黑体" pitchFamily="49" charset="-122"/>
                <a:ea typeface="黑体" pitchFamily="49" charset="-122"/>
              </a:rPr>
              <a:t>.</a:t>
            </a:r>
            <a:r>
              <a:rPr lang="en-US" altLang="zh-CN" sz="2400" dirty="0" err="1">
                <a:solidFill>
                  <a:srgbClr val="2FF820"/>
                </a:solidFill>
                <a:latin typeface="黑体" pitchFamily="49" charset="-122"/>
                <a:ea typeface="黑体" pitchFamily="49" charset="-122"/>
              </a:rPr>
              <a:t>asm</a:t>
            </a:r>
            <a:endParaRPr lang="zh-CN" altLang="en-US" sz="2400" dirty="0">
              <a:solidFill>
                <a:srgbClr val="2FF82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99078" y="2739231"/>
            <a:ext cx="877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66FF"/>
                </a:solidFill>
                <a:latin typeface="黑体" pitchFamily="49" charset="-122"/>
                <a:ea typeface="黑体" pitchFamily="49" charset="-122"/>
              </a:rPr>
              <a:t>.out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14155" y="3833811"/>
            <a:ext cx="12059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02000FH</a:t>
            </a:r>
          </a:p>
          <a:p>
            <a:endParaRPr lang="en-US" altLang="zh-CN" dirty="0">
              <a:solidFill>
                <a:srgbClr val="003399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7401H</a:t>
            </a:r>
          </a:p>
          <a:p>
            <a:r>
              <a:rPr lang="en-US" altLang="zh-CN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2402H</a:t>
            </a:r>
          </a:p>
          <a:p>
            <a:r>
              <a:rPr lang="en-US" altLang="zh-CN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F509H</a:t>
            </a:r>
          </a:p>
          <a:p>
            <a:r>
              <a:rPr lang="en-US" altLang="zh-CN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E4H</a:t>
            </a:r>
          </a:p>
          <a:p>
            <a:r>
              <a:rPr lang="en-US" altLang="zh-CN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…</a:t>
            </a:r>
          </a:p>
        </p:txBody>
      </p:sp>
      <p:sp>
        <p:nvSpPr>
          <p:cNvPr id="27" name="矩形 26"/>
          <p:cNvSpPr/>
          <p:nvPr/>
        </p:nvSpPr>
        <p:spPr bwMode="auto">
          <a:xfrm>
            <a:off x="6966961" y="2303689"/>
            <a:ext cx="1972001" cy="398915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6961" y="1849445"/>
            <a:ext cx="1899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ROM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中的位置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085255" y="2303689"/>
            <a:ext cx="1900932" cy="3981733"/>
            <a:chOff x="6928845" y="1686380"/>
            <a:chExt cx="1900932" cy="3981733"/>
          </a:xfrm>
        </p:grpSpPr>
        <p:sp>
          <p:nvSpPr>
            <p:cNvPr id="23" name="矩形 22"/>
            <p:cNvSpPr/>
            <p:nvPr/>
          </p:nvSpPr>
          <p:spPr bwMode="auto">
            <a:xfrm>
              <a:off x="6930110" y="4058282"/>
              <a:ext cx="1107579" cy="24020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00" dirty="0">
                  <a:latin typeface="黑体" pitchFamily="49" charset="-122"/>
                  <a:ea typeface="黑体" pitchFamily="49" charset="-122"/>
                </a:rPr>
                <a:t>F5H</a:t>
              </a:r>
              <a:endParaRPr lang="zh-CN" altLang="en-US" sz="1800" dirty="0"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928845" y="1686380"/>
              <a:ext cx="1900932" cy="3981733"/>
              <a:chOff x="6928845" y="1686380"/>
              <a:chExt cx="1900932" cy="3981733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6930097" y="1686380"/>
                <a:ext cx="1899680" cy="3981733"/>
                <a:chOff x="3181540" y="3903806"/>
                <a:chExt cx="1899680" cy="3981733"/>
              </a:xfrm>
            </p:grpSpPr>
            <p:grpSp>
              <p:nvGrpSpPr>
                <p:cNvPr id="12" name="组合 11"/>
                <p:cNvGrpSpPr/>
                <p:nvPr/>
              </p:nvGrpSpPr>
              <p:grpSpPr>
                <a:xfrm>
                  <a:off x="3181540" y="3903806"/>
                  <a:ext cx="1899680" cy="3981733"/>
                  <a:chOff x="1652646" y="3622886"/>
                  <a:chExt cx="1899680" cy="3981733"/>
                </a:xfrm>
              </p:grpSpPr>
              <p:sp>
                <p:nvSpPr>
                  <p:cNvPr id="13" name="矩形 12"/>
                  <p:cNvSpPr/>
                  <p:nvPr/>
                </p:nvSpPr>
                <p:spPr bwMode="auto">
                  <a:xfrm>
                    <a:off x="1652659" y="5032906"/>
                    <a:ext cx="1107579" cy="240204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黑体" pitchFamily="49" charset="-122"/>
                        <a:ea typeface="黑体" pitchFamily="49" charset="-122"/>
                      </a:rPr>
                      <a:t>74H</a:t>
                    </a:r>
                    <a:endParaRPr kumimoji="0" lang="zh-CN" altLang="en-US" sz="1800" b="0" i="0" u="none" strike="noStrike" cap="none" normalizeH="0" baseline="0" dirty="0">
                      <a:ln>
                        <a:noFill/>
                      </a:ln>
                      <a:solidFill>
                        <a:srgbClr val="003366"/>
                      </a:solidFill>
                      <a:effectLst/>
                      <a:latin typeface="黑体" pitchFamily="49" charset="-122"/>
                      <a:ea typeface="黑体" pitchFamily="49" charset="-122"/>
                    </a:endParaRPr>
                  </a:p>
                </p:txBody>
              </p:sp>
              <p:sp>
                <p:nvSpPr>
                  <p:cNvPr id="14" name="矩形 13"/>
                  <p:cNvSpPr/>
                  <p:nvPr/>
                </p:nvSpPr>
                <p:spPr bwMode="auto">
                  <a:xfrm>
                    <a:off x="1652659" y="5274176"/>
                    <a:ext cx="1107579" cy="240204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r>
                      <a:rPr lang="en-US" altLang="zh-CN" sz="1800" dirty="0">
                        <a:latin typeface="黑体" pitchFamily="49" charset="-122"/>
                        <a:ea typeface="黑体" pitchFamily="49" charset="-122"/>
                      </a:rPr>
                      <a:t>01H</a:t>
                    </a:r>
                    <a:endParaRPr lang="zh-CN" altLang="en-US" sz="1800" dirty="0">
                      <a:latin typeface="黑体" pitchFamily="49" charset="-122"/>
                      <a:ea typeface="黑体" pitchFamily="49" charset="-122"/>
                    </a:endParaRPr>
                  </a:p>
                </p:txBody>
              </p:sp>
              <p:sp>
                <p:nvSpPr>
                  <p:cNvPr id="15" name="矩形 14"/>
                  <p:cNvSpPr/>
                  <p:nvPr/>
                </p:nvSpPr>
                <p:spPr bwMode="auto">
                  <a:xfrm>
                    <a:off x="1652646" y="6723851"/>
                    <a:ext cx="1107579" cy="240204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…</a:t>
                    </a:r>
                    <a:endParaRPr kumimoji="0" lang="zh-CN" altLang="en-US" sz="2000" b="0" i="0" u="none" strike="noStrike" cap="none" normalizeH="0" baseline="0" dirty="0">
                      <a:ln>
                        <a:noFill/>
                      </a:ln>
                      <a:solidFill>
                        <a:srgbClr val="003366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760238" y="3622886"/>
                    <a:ext cx="792088" cy="32932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600" dirty="0">
                        <a:latin typeface="黑体" pitchFamily="49" charset="-122"/>
                        <a:ea typeface="黑体" pitchFamily="49" charset="-122"/>
                      </a:rPr>
                      <a:t>0000H</a:t>
                    </a:r>
                  </a:p>
                  <a:p>
                    <a:r>
                      <a:rPr lang="en-US" altLang="zh-CN" sz="1600" dirty="0">
                        <a:latin typeface="黑体" pitchFamily="49" charset="-122"/>
                        <a:ea typeface="黑体" pitchFamily="49" charset="-122"/>
                      </a:rPr>
                      <a:t>0001H</a:t>
                    </a:r>
                  </a:p>
                  <a:p>
                    <a:r>
                      <a:rPr lang="en-US" altLang="zh-CN" sz="1600" dirty="0">
                        <a:latin typeface="黑体" pitchFamily="49" charset="-122"/>
                        <a:ea typeface="黑体" pitchFamily="49" charset="-122"/>
                      </a:rPr>
                      <a:t>0002H</a:t>
                    </a:r>
                  </a:p>
                  <a:p>
                    <a:r>
                      <a:rPr lang="en-US" altLang="zh-CN" sz="1600" dirty="0">
                        <a:latin typeface="黑体" pitchFamily="49" charset="-122"/>
                        <a:ea typeface="黑体" pitchFamily="49" charset="-122"/>
                      </a:rPr>
                      <a:t>0003H</a:t>
                    </a:r>
                  </a:p>
                  <a:p>
                    <a:r>
                      <a:rPr lang="en-US" altLang="zh-CN" sz="1600" dirty="0">
                        <a:latin typeface="黑体" pitchFamily="49" charset="-122"/>
                        <a:ea typeface="黑体" pitchFamily="49" charset="-122"/>
                      </a:rPr>
                      <a:t>...</a:t>
                    </a:r>
                  </a:p>
                  <a:p>
                    <a:r>
                      <a:rPr lang="en-US" altLang="zh-CN" sz="1600" dirty="0">
                        <a:latin typeface="黑体" pitchFamily="49" charset="-122"/>
                        <a:ea typeface="黑体" pitchFamily="49" charset="-122"/>
                      </a:rPr>
                      <a:t>000FH</a:t>
                    </a:r>
                  </a:p>
                  <a:p>
                    <a:r>
                      <a:rPr lang="en-US" altLang="zh-CN" sz="1600" dirty="0">
                        <a:latin typeface="黑体" pitchFamily="49" charset="-122"/>
                        <a:ea typeface="黑体" pitchFamily="49" charset="-122"/>
                      </a:rPr>
                      <a:t>0010H</a:t>
                    </a:r>
                  </a:p>
                  <a:p>
                    <a:r>
                      <a:rPr lang="en-US" altLang="zh-CN" sz="1600" dirty="0">
                        <a:latin typeface="黑体" pitchFamily="49" charset="-122"/>
                        <a:ea typeface="黑体" pitchFamily="49" charset="-122"/>
                      </a:rPr>
                      <a:t>0011H</a:t>
                    </a:r>
                  </a:p>
                  <a:p>
                    <a:r>
                      <a:rPr lang="en-US" altLang="zh-CN" sz="1600" dirty="0">
                        <a:latin typeface="黑体" pitchFamily="49" charset="-122"/>
                        <a:ea typeface="黑体" pitchFamily="49" charset="-122"/>
                      </a:rPr>
                      <a:t>0012H</a:t>
                    </a:r>
                  </a:p>
                  <a:p>
                    <a:r>
                      <a:rPr lang="en-US" altLang="zh-CN" sz="1600" dirty="0">
                        <a:latin typeface="黑体" pitchFamily="49" charset="-122"/>
                        <a:ea typeface="黑体" pitchFamily="49" charset="-122"/>
                      </a:rPr>
                      <a:t>0013H</a:t>
                    </a:r>
                  </a:p>
                  <a:p>
                    <a:r>
                      <a:rPr lang="en-US" altLang="zh-CN" sz="1600" dirty="0">
                        <a:latin typeface="黑体" pitchFamily="49" charset="-122"/>
                        <a:ea typeface="黑体" pitchFamily="49" charset="-122"/>
                      </a:rPr>
                      <a:t>0014H</a:t>
                    </a:r>
                  </a:p>
                  <a:p>
                    <a:r>
                      <a:rPr lang="en-US" altLang="zh-CN" sz="1600" dirty="0">
                        <a:latin typeface="黑体" pitchFamily="49" charset="-122"/>
                        <a:ea typeface="黑体" pitchFamily="49" charset="-122"/>
                      </a:rPr>
                      <a:t>0015H</a:t>
                    </a:r>
                  </a:p>
                  <a:p>
                    <a:r>
                      <a:rPr lang="en-US" altLang="zh-CN" sz="1600" dirty="0">
                        <a:latin typeface="黑体" pitchFamily="49" charset="-122"/>
                        <a:ea typeface="黑体" pitchFamily="49" charset="-122"/>
                      </a:rPr>
                      <a:t>...</a:t>
                    </a:r>
                  </a:p>
                </p:txBody>
              </p: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2057436" y="6956547"/>
                    <a:ext cx="461665" cy="648072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r>
                      <a:rPr lang="en-US" altLang="zh-CN" sz="1800" dirty="0"/>
                      <a:t>……</a:t>
                    </a:r>
                    <a:endParaRPr lang="zh-CN" altLang="en-US" sz="1800" dirty="0"/>
                  </a:p>
                </p:txBody>
              </p:sp>
            </p:grpSp>
            <p:sp>
              <p:nvSpPr>
                <p:cNvPr id="21" name="矩形 20"/>
                <p:cNvSpPr/>
                <p:nvPr/>
              </p:nvSpPr>
              <p:spPr bwMode="auto">
                <a:xfrm>
                  <a:off x="3181552" y="5795300"/>
                  <a:ext cx="1107579" cy="240204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altLang="zh-CN" sz="1800" dirty="0">
                      <a:latin typeface="黑体" pitchFamily="49" charset="-122"/>
                      <a:ea typeface="黑体" pitchFamily="49" charset="-122"/>
                    </a:rPr>
                    <a:t>24H</a:t>
                  </a:r>
                  <a:endParaRPr lang="zh-CN" altLang="en-US" sz="1800" dirty="0">
                    <a:latin typeface="黑体" pitchFamily="49" charset="-122"/>
                    <a:ea typeface="黑体" pitchFamily="49" charset="-122"/>
                  </a:endParaRPr>
                </a:p>
              </p:txBody>
            </p:sp>
            <p:sp>
              <p:nvSpPr>
                <p:cNvPr id="22" name="矩形 21"/>
                <p:cNvSpPr/>
                <p:nvPr/>
              </p:nvSpPr>
              <p:spPr bwMode="auto">
                <a:xfrm>
                  <a:off x="3181551" y="6035504"/>
                  <a:ext cx="1107579" cy="240204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altLang="zh-CN" sz="1800" dirty="0">
                      <a:latin typeface="黑体" pitchFamily="49" charset="-122"/>
                      <a:ea typeface="黑体" pitchFamily="49" charset="-122"/>
                    </a:rPr>
                    <a:t>02H</a:t>
                  </a:r>
                  <a:endParaRPr lang="zh-CN" altLang="en-US" sz="1800" dirty="0">
                    <a:latin typeface="黑体" pitchFamily="49" charset="-122"/>
                    <a:ea typeface="黑体" pitchFamily="49" charset="-122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 bwMode="auto">
                <a:xfrm>
                  <a:off x="3181541" y="6522126"/>
                  <a:ext cx="1107579" cy="240204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altLang="zh-CN" sz="1800" dirty="0">
                      <a:latin typeface="黑体" pitchFamily="49" charset="-122"/>
                      <a:ea typeface="黑体" pitchFamily="49" charset="-122"/>
                    </a:rPr>
                    <a:t>09H</a:t>
                  </a:r>
                  <a:endParaRPr lang="zh-CN" altLang="en-US" sz="1800" dirty="0">
                    <a:latin typeface="黑体" pitchFamily="49" charset="-122"/>
                    <a:ea typeface="黑体" pitchFamily="49" charset="-122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 bwMode="auto">
                <a:xfrm>
                  <a:off x="3181553" y="6764567"/>
                  <a:ext cx="1107579" cy="240204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altLang="zh-CN" sz="1800" dirty="0">
                      <a:latin typeface="黑体" pitchFamily="49" charset="-122"/>
                      <a:ea typeface="黑体" pitchFamily="49" charset="-122"/>
                    </a:rPr>
                    <a:t>E4H</a:t>
                  </a:r>
                  <a:endParaRPr lang="zh-CN" altLang="en-US" sz="1800" dirty="0">
                    <a:latin typeface="黑体" pitchFamily="49" charset="-122"/>
                    <a:ea typeface="黑体" pitchFamily="49" charset="-122"/>
                  </a:endParaRPr>
                </a:p>
              </p:txBody>
            </p:sp>
          </p:grpSp>
          <p:sp>
            <p:nvSpPr>
              <p:cNvPr id="35" name="矩形 34"/>
              <p:cNvSpPr/>
              <p:nvPr/>
            </p:nvSpPr>
            <p:spPr bwMode="auto">
              <a:xfrm>
                <a:off x="6930110" y="2371111"/>
                <a:ext cx="1107579" cy="24020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zh-CN" sz="1800" dirty="0">
                    <a:latin typeface="黑体" pitchFamily="49" charset="-122"/>
                    <a:ea typeface="黑体" pitchFamily="49" charset="-122"/>
                  </a:rPr>
                  <a:t>0FH</a:t>
                </a:r>
                <a:endParaRPr lang="zh-CN" altLang="en-US" sz="18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 bwMode="auto">
              <a:xfrm>
                <a:off x="6930099" y="2130907"/>
                <a:ext cx="1107579" cy="24020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800" dirty="0">
                    <a:latin typeface="黑体" pitchFamily="49" charset="-122"/>
                    <a:ea typeface="黑体" pitchFamily="49" charset="-122"/>
                  </a:rPr>
                  <a:t>00H</a:t>
                </a:r>
                <a:endParaRPr lang="zh-CN" altLang="en-US" sz="18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 bwMode="auto">
              <a:xfrm>
                <a:off x="6928845" y="1890703"/>
                <a:ext cx="1107579" cy="24020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0" i="0" u="none" strike="noStrike" cap="none" normalizeH="0" baseline="0" dirty="0">
                    <a:ln>
                      <a:noFill/>
                    </a:ln>
                    <a:solidFill>
                      <a:srgbClr val="003366"/>
                    </a:solidFill>
                    <a:effectLst/>
                    <a:latin typeface="黑体" pitchFamily="49" charset="-122"/>
                    <a:ea typeface="黑体" pitchFamily="49" charset="-122"/>
                  </a:rPr>
                  <a:t>02H</a:t>
                </a: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rgbClr val="003366"/>
                  </a:solidFill>
                  <a:effectLst/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 bwMode="auto">
              <a:xfrm>
                <a:off x="6930110" y="2611315"/>
                <a:ext cx="1107579" cy="24020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rgbClr val="003366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…</a:t>
                </a:r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003366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 bwMode="auto">
              <a:xfrm>
                <a:off x="6930110" y="2851519"/>
                <a:ext cx="1107579" cy="24020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rgbClr val="003366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…</a:t>
                </a:r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003366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49" name="TextBox 48"/>
          <p:cNvSpPr txBox="1"/>
          <p:nvPr/>
        </p:nvSpPr>
        <p:spPr>
          <a:xfrm>
            <a:off x="289334" y="2787796"/>
            <a:ext cx="675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.c</a:t>
            </a:r>
            <a:endParaRPr lang="zh-CN" altLang="en-US" sz="240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68484" y="1756242"/>
            <a:ext cx="6545215" cy="1415037"/>
            <a:chOff x="501336" y="1744369"/>
            <a:chExt cx="6545215" cy="1415037"/>
          </a:xfrm>
        </p:grpSpPr>
        <p:grpSp>
          <p:nvGrpSpPr>
            <p:cNvPr id="3" name="组合 2"/>
            <p:cNvGrpSpPr/>
            <p:nvPr/>
          </p:nvGrpSpPr>
          <p:grpSpPr>
            <a:xfrm>
              <a:off x="501336" y="1744369"/>
              <a:ext cx="6545215" cy="1415037"/>
              <a:chOff x="528263" y="1461814"/>
              <a:chExt cx="6545215" cy="1415037"/>
            </a:xfrm>
          </p:grpSpPr>
          <p:sp>
            <p:nvSpPr>
              <p:cNvPr id="41" name="矩形 40"/>
              <p:cNvSpPr/>
              <p:nvPr/>
            </p:nvSpPr>
            <p:spPr bwMode="auto">
              <a:xfrm>
                <a:off x="528263" y="1893862"/>
                <a:ext cx="1152636" cy="43204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rgbClr val="003366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Editor</a:t>
                </a:r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003366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 bwMode="auto">
              <a:xfrm>
                <a:off x="2026657" y="1461814"/>
                <a:ext cx="1152636" cy="43204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rgbClr val="003366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ASM Opt</a:t>
                </a:r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003366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 bwMode="auto">
              <a:xfrm>
                <a:off x="2026657" y="2444803"/>
                <a:ext cx="1152636" cy="43204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rgbClr val="003366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Compiler</a:t>
                </a:r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003366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 bwMode="auto">
              <a:xfrm>
                <a:off x="4135013" y="1922329"/>
                <a:ext cx="1152636" cy="43204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normalizeH="0" baseline="0" dirty="0" err="1">
                    <a:ln>
                      <a:noFill/>
                    </a:ln>
                    <a:solidFill>
                      <a:srgbClr val="003366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Asm</a:t>
                </a:r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003366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 bwMode="auto">
              <a:xfrm>
                <a:off x="5920842" y="1926853"/>
                <a:ext cx="1152636" cy="43204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rgbClr val="003366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Linker</a:t>
                </a:r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003366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50" name="直接箭头连接符 49"/>
              <p:cNvCxnSpPr>
                <a:stCxn id="41" idx="0"/>
                <a:endCxn id="42" idx="1"/>
              </p:cNvCxnSpPr>
              <p:nvPr/>
            </p:nvCxnSpPr>
            <p:spPr bwMode="auto">
              <a:xfrm flipV="1">
                <a:off x="1104581" y="1677838"/>
                <a:ext cx="922076" cy="21602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1" name="直接箭头连接符 50"/>
              <p:cNvCxnSpPr>
                <a:stCxn id="42" idx="3"/>
              </p:cNvCxnSpPr>
              <p:nvPr/>
            </p:nvCxnSpPr>
            <p:spPr bwMode="auto">
              <a:xfrm>
                <a:off x="3179293" y="1677838"/>
                <a:ext cx="562078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2" name="直接连接符 51"/>
              <p:cNvCxnSpPr>
                <a:stCxn id="45" idx="3"/>
              </p:cNvCxnSpPr>
              <p:nvPr/>
            </p:nvCxnSpPr>
            <p:spPr bwMode="auto">
              <a:xfrm>
                <a:off x="3179293" y="2660827"/>
                <a:ext cx="56207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3" name="直接连接符 52"/>
              <p:cNvCxnSpPr/>
              <p:nvPr/>
            </p:nvCxnSpPr>
            <p:spPr bwMode="auto">
              <a:xfrm>
                <a:off x="3741371" y="1677838"/>
                <a:ext cx="0" cy="98298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4" name="直接箭头连接符 53"/>
              <p:cNvCxnSpPr>
                <a:endCxn id="46" idx="1"/>
              </p:cNvCxnSpPr>
              <p:nvPr/>
            </p:nvCxnSpPr>
            <p:spPr bwMode="auto">
              <a:xfrm>
                <a:off x="3741371" y="2138353"/>
                <a:ext cx="39364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5" name="直接箭头连接符 54"/>
              <p:cNvCxnSpPr>
                <a:stCxn id="46" idx="3"/>
                <a:endCxn id="47" idx="1"/>
              </p:cNvCxnSpPr>
              <p:nvPr/>
            </p:nvCxnSpPr>
            <p:spPr bwMode="auto">
              <a:xfrm>
                <a:off x="5287649" y="2138353"/>
                <a:ext cx="633193" cy="452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56" name="直接箭头连接符 55"/>
            <p:cNvCxnSpPr/>
            <p:nvPr/>
          </p:nvCxnSpPr>
          <p:spPr bwMode="auto">
            <a:xfrm>
              <a:off x="1106323" y="2608465"/>
              <a:ext cx="922076" cy="33491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" name="组合 5"/>
          <p:cNvGrpSpPr/>
          <p:nvPr/>
        </p:nvGrpSpPr>
        <p:grpSpPr>
          <a:xfrm>
            <a:off x="-1" y="3645024"/>
            <a:ext cx="3096345" cy="2554545"/>
            <a:chOff x="-1" y="3915543"/>
            <a:chExt cx="3096345" cy="2554545"/>
          </a:xfrm>
        </p:grpSpPr>
        <p:sp>
          <p:nvSpPr>
            <p:cNvPr id="20" name="TextBox 19"/>
            <p:cNvSpPr txBox="1"/>
            <p:nvPr/>
          </p:nvSpPr>
          <p:spPr>
            <a:xfrm>
              <a:off x="0" y="3915543"/>
              <a:ext cx="3096344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3399"/>
                  </a:solidFill>
                  <a:latin typeface="黑体" pitchFamily="49" charset="-122"/>
                  <a:ea typeface="黑体" pitchFamily="49" charset="-122"/>
                </a:rPr>
                <a:t>void main()</a:t>
              </a:r>
              <a:endParaRPr lang="zh-CN" altLang="zh-CN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en-US" altLang="zh-CN" dirty="0">
                  <a:solidFill>
                    <a:srgbClr val="003399"/>
                  </a:solidFill>
                  <a:latin typeface="黑体" pitchFamily="49" charset="-122"/>
                  <a:ea typeface="黑体" pitchFamily="49" charset="-122"/>
                </a:rPr>
                <a:t>{</a:t>
              </a:r>
              <a:endParaRPr lang="zh-CN" altLang="zh-CN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en-US" altLang="zh-CN" dirty="0">
                  <a:solidFill>
                    <a:srgbClr val="003399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  <a:r>
                <a:rPr lang="en-US" altLang="zh-CN" dirty="0" err="1">
                  <a:solidFill>
                    <a:srgbClr val="003399"/>
                  </a:solidFill>
                  <a:latin typeface="黑体" pitchFamily="49" charset="-122"/>
                  <a:ea typeface="黑体" pitchFamily="49" charset="-122"/>
                </a:rPr>
                <a:t>int</a:t>
              </a:r>
              <a:r>
                <a:rPr lang="en-US" altLang="zh-CN" dirty="0">
                  <a:solidFill>
                    <a:srgbClr val="003399"/>
                  </a:solidFill>
                  <a:latin typeface="黑体" pitchFamily="49" charset="-122"/>
                  <a:ea typeface="黑体" pitchFamily="49" charset="-122"/>
                </a:rPr>
                <a:t> </a:t>
              </a:r>
              <a:r>
                <a:rPr lang="en-US" altLang="zh-CN" dirty="0" err="1">
                  <a:solidFill>
                    <a:srgbClr val="003399"/>
                  </a:solidFill>
                  <a:latin typeface="黑体" pitchFamily="49" charset="-122"/>
                  <a:ea typeface="黑体" pitchFamily="49" charset="-122"/>
                </a:rPr>
                <a:t>x,y,z</a:t>
              </a:r>
              <a:r>
                <a:rPr lang="en-US" altLang="zh-CN" dirty="0">
                  <a:solidFill>
                    <a:srgbClr val="003399"/>
                  </a:solidFill>
                  <a:latin typeface="黑体" pitchFamily="49" charset="-122"/>
                  <a:ea typeface="黑体" pitchFamily="49" charset="-122"/>
                </a:rPr>
                <a:t>;</a:t>
              </a:r>
            </a:p>
            <a:p>
              <a:r>
                <a:rPr lang="en-US" altLang="zh-CN" dirty="0">
                  <a:solidFill>
                    <a:srgbClr val="003399"/>
                  </a:solidFill>
                  <a:latin typeface="黑体" pitchFamily="49" charset="-122"/>
                  <a:ea typeface="黑体" pitchFamily="49" charset="-122"/>
                </a:rPr>
                <a:t>  x = 1;</a:t>
              </a:r>
            </a:p>
            <a:p>
              <a:r>
                <a:rPr lang="en-US" altLang="zh-CN" dirty="0">
                  <a:solidFill>
                    <a:srgbClr val="003399"/>
                  </a:solidFill>
                  <a:latin typeface="黑体" pitchFamily="49" charset="-122"/>
                  <a:ea typeface="黑体" pitchFamily="49" charset="-122"/>
                </a:rPr>
                <a:t>  y = 2;</a:t>
              </a:r>
            </a:p>
            <a:p>
              <a:r>
                <a:rPr lang="en-US" altLang="zh-CN" dirty="0">
                  <a:solidFill>
                    <a:srgbClr val="003399"/>
                  </a:solidFill>
                  <a:latin typeface="黑体" pitchFamily="49" charset="-122"/>
                  <a:ea typeface="黑体" pitchFamily="49" charset="-122"/>
                </a:rPr>
                <a:t>  z = </a:t>
              </a:r>
              <a:r>
                <a:rPr lang="en-US" altLang="zh-CN" dirty="0" err="1">
                  <a:solidFill>
                    <a:srgbClr val="003399"/>
                  </a:solidFill>
                  <a:latin typeface="黑体" pitchFamily="49" charset="-122"/>
                  <a:ea typeface="黑体" pitchFamily="49" charset="-122"/>
                </a:rPr>
                <a:t>x+y</a:t>
              </a:r>
              <a:r>
                <a:rPr lang="en-US" altLang="zh-CN" dirty="0">
                  <a:solidFill>
                    <a:srgbClr val="003399"/>
                  </a:solidFill>
                  <a:latin typeface="黑体" pitchFamily="49" charset="-122"/>
                  <a:ea typeface="黑体" pitchFamily="49" charset="-122"/>
                </a:rPr>
                <a:t>;</a:t>
              </a:r>
            </a:p>
            <a:p>
              <a:r>
                <a:rPr lang="en-US" altLang="zh-CN" dirty="0">
                  <a:solidFill>
                    <a:srgbClr val="003399"/>
                  </a:solidFill>
                  <a:latin typeface="黑体" pitchFamily="49" charset="-122"/>
                  <a:ea typeface="黑体" pitchFamily="49" charset="-122"/>
                </a:rPr>
                <a:t>}</a:t>
              </a:r>
              <a:endParaRPr lang="zh-CN" altLang="zh-CN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endParaRPr>
            </a:p>
            <a:p>
              <a:endParaRPr lang="zh-CN" altLang="en-US" dirty="0"/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-1" y="3961372"/>
              <a:ext cx="1909855" cy="2299773"/>
              <a:chOff x="625781" y="2028292"/>
              <a:chExt cx="1425939" cy="2696852"/>
            </a:xfrm>
          </p:grpSpPr>
          <p:grpSp>
            <p:nvGrpSpPr>
              <p:cNvPr id="58" name="组合 57"/>
              <p:cNvGrpSpPr/>
              <p:nvPr/>
            </p:nvGrpSpPr>
            <p:grpSpPr>
              <a:xfrm>
                <a:off x="625781" y="2028292"/>
                <a:ext cx="1425939" cy="208384"/>
                <a:chOff x="625781" y="2028292"/>
                <a:chExt cx="1425939" cy="208384"/>
              </a:xfrm>
            </p:grpSpPr>
            <p:grpSp>
              <p:nvGrpSpPr>
                <p:cNvPr id="66" name="组合 65"/>
                <p:cNvGrpSpPr/>
                <p:nvPr/>
              </p:nvGrpSpPr>
              <p:grpSpPr>
                <a:xfrm>
                  <a:off x="625781" y="2028292"/>
                  <a:ext cx="216024" cy="207640"/>
                  <a:chOff x="755576" y="2132856"/>
                  <a:chExt cx="216024" cy="207640"/>
                </a:xfrm>
              </p:grpSpPr>
              <p:cxnSp>
                <p:nvCxnSpPr>
                  <p:cNvPr id="70" name="直接连接符 69"/>
                  <p:cNvCxnSpPr/>
                  <p:nvPr/>
                </p:nvCxnSpPr>
                <p:spPr bwMode="auto">
                  <a:xfrm>
                    <a:off x="755576" y="2132856"/>
                    <a:ext cx="2160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71" name="直接连接符 70"/>
                  <p:cNvCxnSpPr/>
                  <p:nvPr/>
                </p:nvCxnSpPr>
                <p:spPr bwMode="auto">
                  <a:xfrm>
                    <a:off x="755576" y="2132856"/>
                    <a:ext cx="0" cy="20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67" name="组合 66"/>
                <p:cNvGrpSpPr/>
                <p:nvPr/>
              </p:nvGrpSpPr>
              <p:grpSpPr>
                <a:xfrm flipH="1">
                  <a:off x="1835696" y="2029036"/>
                  <a:ext cx="216024" cy="207640"/>
                  <a:chOff x="755576" y="2132856"/>
                  <a:chExt cx="216024" cy="207640"/>
                </a:xfrm>
              </p:grpSpPr>
              <p:cxnSp>
                <p:nvCxnSpPr>
                  <p:cNvPr id="68" name="直接连接符 67"/>
                  <p:cNvCxnSpPr/>
                  <p:nvPr/>
                </p:nvCxnSpPr>
                <p:spPr bwMode="auto">
                  <a:xfrm>
                    <a:off x="755576" y="2132856"/>
                    <a:ext cx="2160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9" name="直接连接符 68"/>
                  <p:cNvCxnSpPr/>
                  <p:nvPr/>
                </p:nvCxnSpPr>
                <p:spPr bwMode="auto">
                  <a:xfrm>
                    <a:off x="755576" y="2132856"/>
                    <a:ext cx="0" cy="20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59" name="组合 58"/>
              <p:cNvGrpSpPr/>
              <p:nvPr/>
            </p:nvGrpSpPr>
            <p:grpSpPr>
              <a:xfrm rot="10800000">
                <a:off x="625781" y="4516760"/>
                <a:ext cx="1425939" cy="208384"/>
                <a:chOff x="625781" y="2028292"/>
                <a:chExt cx="1425939" cy="208384"/>
              </a:xfrm>
            </p:grpSpPr>
            <p:grpSp>
              <p:nvGrpSpPr>
                <p:cNvPr id="60" name="组合 59"/>
                <p:cNvGrpSpPr/>
                <p:nvPr/>
              </p:nvGrpSpPr>
              <p:grpSpPr>
                <a:xfrm>
                  <a:off x="625781" y="2028292"/>
                  <a:ext cx="216024" cy="207640"/>
                  <a:chOff x="755576" y="2132856"/>
                  <a:chExt cx="216024" cy="207640"/>
                </a:xfrm>
              </p:grpSpPr>
              <p:cxnSp>
                <p:nvCxnSpPr>
                  <p:cNvPr id="64" name="直接连接符 63"/>
                  <p:cNvCxnSpPr/>
                  <p:nvPr/>
                </p:nvCxnSpPr>
                <p:spPr bwMode="auto">
                  <a:xfrm>
                    <a:off x="755576" y="2132856"/>
                    <a:ext cx="2160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5" name="直接连接符 64"/>
                  <p:cNvCxnSpPr/>
                  <p:nvPr/>
                </p:nvCxnSpPr>
                <p:spPr bwMode="auto">
                  <a:xfrm>
                    <a:off x="755576" y="2132856"/>
                    <a:ext cx="0" cy="20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61" name="组合 60"/>
                <p:cNvGrpSpPr/>
                <p:nvPr/>
              </p:nvGrpSpPr>
              <p:grpSpPr>
                <a:xfrm flipH="1">
                  <a:off x="1835696" y="2029036"/>
                  <a:ext cx="216024" cy="207640"/>
                  <a:chOff x="755576" y="2132856"/>
                  <a:chExt cx="216024" cy="207640"/>
                </a:xfrm>
              </p:grpSpPr>
              <p:cxnSp>
                <p:nvCxnSpPr>
                  <p:cNvPr id="62" name="直接连接符 61"/>
                  <p:cNvCxnSpPr/>
                  <p:nvPr/>
                </p:nvCxnSpPr>
                <p:spPr bwMode="auto">
                  <a:xfrm>
                    <a:off x="755576" y="2132856"/>
                    <a:ext cx="2160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3" name="直接连接符 62"/>
                  <p:cNvCxnSpPr/>
                  <p:nvPr/>
                </p:nvCxnSpPr>
                <p:spPr bwMode="auto">
                  <a:xfrm>
                    <a:off x="755576" y="2132856"/>
                    <a:ext cx="0" cy="20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</p:grpSp>
      </p:grpSp>
      <p:grpSp>
        <p:nvGrpSpPr>
          <p:cNvPr id="9" name="组合 8"/>
          <p:cNvGrpSpPr/>
          <p:nvPr/>
        </p:nvGrpSpPr>
        <p:grpSpPr>
          <a:xfrm>
            <a:off x="1936126" y="3416288"/>
            <a:ext cx="4110625" cy="2672734"/>
            <a:chOff x="1936126" y="3416288"/>
            <a:chExt cx="4110625" cy="2672734"/>
          </a:xfrm>
        </p:grpSpPr>
        <p:sp>
          <p:nvSpPr>
            <p:cNvPr id="24" name="TextBox 23"/>
            <p:cNvSpPr txBox="1"/>
            <p:nvPr/>
          </p:nvSpPr>
          <p:spPr>
            <a:xfrm>
              <a:off x="1936126" y="3534477"/>
              <a:ext cx="4110625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3399"/>
                  </a:solidFill>
                  <a:latin typeface="黑体" pitchFamily="49" charset="-122"/>
                  <a:ea typeface="黑体" pitchFamily="49" charset="-122"/>
                </a:rPr>
                <a:t> ORG  0000H</a:t>
              </a:r>
              <a:r>
                <a:rPr lang="zh-CN" altLang="en-US" dirty="0">
                  <a:solidFill>
                    <a:srgbClr val="003399"/>
                  </a:solidFill>
                  <a:latin typeface="黑体" pitchFamily="49" charset="-122"/>
                  <a:ea typeface="黑体" pitchFamily="49" charset="-122"/>
                </a:rPr>
                <a:t>；</a:t>
              </a:r>
              <a:r>
                <a:rPr lang="zh-CN" altLang="en-US" sz="1600" dirty="0">
                  <a:solidFill>
                    <a:srgbClr val="003399"/>
                  </a:solidFill>
                  <a:latin typeface="黑体" pitchFamily="49" charset="-122"/>
                  <a:ea typeface="黑体" pitchFamily="49" charset="-122"/>
                </a:rPr>
                <a:t>表示下一条指令存放地址</a:t>
              </a:r>
              <a:endParaRPr lang="en-US" altLang="zh-CN" sz="1600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en-US" altLang="zh-CN" dirty="0">
                  <a:solidFill>
                    <a:srgbClr val="003399"/>
                  </a:solidFill>
                  <a:latin typeface="黑体" pitchFamily="49" charset="-122"/>
                  <a:ea typeface="黑体" pitchFamily="49" charset="-122"/>
                </a:rPr>
                <a:t> LJMP MAIN   ………………</a:t>
              </a:r>
            </a:p>
            <a:p>
              <a:r>
                <a:rPr lang="en-US" altLang="zh-CN" dirty="0">
                  <a:solidFill>
                    <a:srgbClr val="003399"/>
                  </a:solidFill>
                  <a:latin typeface="黑体" pitchFamily="49" charset="-122"/>
                  <a:ea typeface="黑体" pitchFamily="49" charset="-122"/>
                </a:rPr>
                <a:t> ORG  000FH</a:t>
              </a:r>
            </a:p>
            <a:p>
              <a:r>
                <a:rPr lang="en-US" altLang="zh-CN" dirty="0">
                  <a:solidFill>
                    <a:srgbClr val="003399"/>
                  </a:solidFill>
                  <a:latin typeface="黑体" pitchFamily="49" charset="-122"/>
                  <a:ea typeface="黑体" pitchFamily="49" charset="-122"/>
                </a:rPr>
                <a:t>MAIN: MOV A,#0x01   ……</a:t>
              </a:r>
            </a:p>
            <a:p>
              <a:r>
                <a:rPr lang="en-US" altLang="zh-CN" dirty="0">
                  <a:solidFill>
                    <a:srgbClr val="003399"/>
                  </a:solidFill>
                  <a:latin typeface="黑体" pitchFamily="49" charset="-122"/>
                  <a:ea typeface="黑体" pitchFamily="49" charset="-122"/>
                </a:rPr>
                <a:t>      ADD A,#0x02   ……</a:t>
              </a:r>
            </a:p>
            <a:p>
              <a:r>
                <a:rPr lang="en-US" altLang="zh-CN" dirty="0">
                  <a:solidFill>
                    <a:srgbClr val="003399"/>
                  </a:solidFill>
                  <a:latin typeface="黑体" pitchFamily="49" charset="-122"/>
                  <a:ea typeface="黑体" pitchFamily="49" charset="-122"/>
                </a:rPr>
                <a:t>      MOV 0x09,A    ………</a:t>
              </a:r>
            </a:p>
            <a:p>
              <a:r>
                <a:rPr lang="en-US" altLang="zh-CN" dirty="0">
                  <a:solidFill>
                    <a:srgbClr val="003399"/>
                  </a:solidFill>
                  <a:latin typeface="黑体" pitchFamily="49" charset="-122"/>
                  <a:ea typeface="黑体" pitchFamily="49" charset="-122"/>
                </a:rPr>
                <a:t>      CLR A         ………</a:t>
              </a:r>
            </a:p>
            <a:p>
              <a:r>
                <a:rPr lang="en-US" altLang="zh-CN" dirty="0">
                  <a:solidFill>
                    <a:srgbClr val="003399"/>
                  </a:solidFill>
                  <a:latin typeface="黑体" pitchFamily="49" charset="-122"/>
                  <a:ea typeface="黑体" pitchFamily="49" charset="-122"/>
                </a:rPr>
                <a:t>      …</a:t>
              </a: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2028398" y="3416288"/>
              <a:ext cx="2471593" cy="2622431"/>
              <a:chOff x="625781" y="2028292"/>
              <a:chExt cx="1425939" cy="2696852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625781" y="2028292"/>
                <a:ext cx="1425939" cy="208384"/>
                <a:chOff x="625781" y="2028292"/>
                <a:chExt cx="1425939" cy="208384"/>
              </a:xfrm>
            </p:grpSpPr>
            <p:grpSp>
              <p:nvGrpSpPr>
                <p:cNvPr id="82" name="组合 81"/>
                <p:cNvGrpSpPr/>
                <p:nvPr/>
              </p:nvGrpSpPr>
              <p:grpSpPr>
                <a:xfrm>
                  <a:off x="625781" y="2028292"/>
                  <a:ext cx="216024" cy="207640"/>
                  <a:chOff x="755576" y="2132856"/>
                  <a:chExt cx="216024" cy="207640"/>
                </a:xfrm>
              </p:grpSpPr>
              <p:cxnSp>
                <p:nvCxnSpPr>
                  <p:cNvPr id="86" name="直接连接符 85"/>
                  <p:cNvCxnSpPr/>
                  <p:nvPr/>
                </p:nvCxnSpPr>
                <p:spPr bwMode="auto">
                  <a:xfrm>
                    <a:off x="755576" y="2132856"/>
                    <a:ext cx="2160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2FF820"/>
                    </a:solidFill>
                    <a:prstDash val="solid"/>
                    <a:round/>
                    <a:headEnd type="none" w="med" len="med"/>
                    <a:tailEnd type="none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87" name="直接连接符 86"/>
                  <p:cNvCxnSpPr/>
                  <p:nvPr/>
                </p:nvCxnSpPr>
                <p:spPr bwMode="auto">
                  <a:xfrm>
                    <a:off x="755576" y="2132856"/>
                    <a:ext cx="0" cy="20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2FF820"/>
                    </a:solidFill>
                    <a:prstDash val="solid"/>
                    <a:round/>
                    <a:headEnd type="none" w="med" len="med"/>
                    <a:tailEnd type="none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83" name="组合 82"/>
                <p:cNvGrpSpPr/>
                <p:nvPr/>
              </p:nvGrpSpPr>
              <p:grpSpPr>
                <a:xfrm flipH="1">
                  <a:off x="1835696" y="2029036"/>
                  <a:ext cx="216024" cy="207640"/>
                  <a:chOff x="755576" y="2132856"/>
                  <a:chExt cx="216024" cy="207640"/>
                </a:xfrm>
              </p:grpSpPr>
              <p:cxnSp>
                <p:nvCxnSpPr>
                  <p:cNvPr id="84" name="直接连接符 83"/>
                  <p:cNvCxnSpPr/>
                  <p:nvPr/>
                </p:nvCxnSpPr>
                <p:spPr bwMode="auto">
                  <a:xfrm>
                    <a:off x="755576" y="2132856"/>
                    <a:ext cx="2160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2FF820"/>
                    </a:solidFill>
                    <a:prstDash val="solid"/>
                    <a:round/>
                    <a:headEnd type="none" w="med" len="med"/>
                    <a:tailEnd type="none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85" name="直接连接符 84"/>
                  <p:cNvCxnSpPr/>
                  <p:nvPr/>
                </p:nvCxnSpPr>
                <p:spPr bwMode="auto">
                  <a:xfrm>
                    <a:off x="755576" y="2132856"/>
                    <a:ext cx="0" cy="20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2FF820"/>
                    </a:solidFill>
                    <a:prstDash val="solid"/>
                    <a:round/>
                    <a:headEnd type="none" w="med" len="med"/>
                    <a:tailEnd type="none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75" name="组合 74"/>
              <p:cNvGrpSpPr/>
              <p:nvPr/>
            </p:nvGrpSpPr>
            <p:grpSpPr>
              <a:xfrm rot="10800000">
                <a:off x="625781" y="4516760"/>
                <a:ext cx="1425939" cy="208384"/>
                <a:chOff x="625781" y="2028292"/>
                <a:chExt cx="1425939" cy="208384"/>
              </a:xfrm>
            </p:grpSpPr>
            <p:grpSp>
              <p:nvGrpSpPr>
                <p:cNvPr id="76" name="组合 75"/>
                <p:cNvGrpSpPr/>
                <p:nvPr/>
              </p:nvGrpSpPr>
              <p:grpSpPr>
                <a:xfrm>
                  <a:off x="625781" y="2028292"/>
                  <a:ext cx="216024" cy="207640"/>
                  <a:chOff x="755576" y="2132856"/>
                  <a:chExt cx="216024" cy="207640"/>
                </a:xfrm>
              </p:grpSpPr>
              <p:cxnSp>
                <p:nvCxnSpPr>
                  <p:cNvPr id="80" name="直接连接符 79"/>
                  <p:cNvCxnSpPr/>
                  <p:nvPr/>
                </p:nvCxnSpPr>
                <p:spPr bwMode="auto">
                  <a:xfrm>
                    <a:off x="755576" y="2132856"/>
                    <a:ext cx="2160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2FF820"/>
                    </a:solidFill>
                    <a:prstDash val="solid"/>
                    <a:round/>
                    <a:headEnd type="none" w="med" len="med"/>
                    <a:tailEnd type="none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81" name="直接连接符 80"/>
                  <p:cNvCxnSpPr/>
                  <p:nvPr/>
                </p:nvCxnSpPr>
                <p:spPr bwMode="auto">
                  <a:xfrm>
                    <a:off x="755576" y="2132856"/>
                    <a:ext cx="0" cy="20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2FF820"/>
                    </a:solidFill>
                    <a:prstDash val="solid"/>
                    <a:round/>
                    <a:headEnd type="none" w="med" len="med"/>
                    <a:tailEnd type="none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77" name="组合 76"/>
                <p:cNvGrpSpPr/>
                <p:nvPr/>
              </p:nvGrpSpPr>
              <p:grpSpPr>
                <a:xfrm flipH="1">
                  <a:off x="1835696" y="2029036"/>
                  <a:ext cx="216024" cy="207640"/>
                  <a:chOff x="755576" y="2132856"/>
                  <a:chExt cx="216024" cy="207640"/>
                </a:xfrm>
              </p:grpSpPr>
              <p:cxnSp>
                <p:nvCxnSpPr>
                  <p:cNvPr id="78" name="直接连接符 77"/>
                  <p:cNvCxnSpPr/>
                  <p:nvPr/>
                </p:nvCxnSpPr>
                <p:spPr bwMode="auto">
                  <a:xfrm>
                    <a:off x="755576" y="2132856"/>
                    <a:ext cx="21602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2FF820"/>
                    </a:solidFill>
                    <a:prstDash val="solid"/>
                    <a:round/>
                    <a:headEnd type="none" w="med" len="med"/>
                    <a:tailEnd type="none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79" name="直接连接符 78"/>
                  <p:cNvCxnSpPr/>
                  <p:nvPr/>
                </p:nvCxnSpPr>
                <p:spPr bwMode="auto">
                  <a:xfrm>
                    <a:off x="755576" y="2132856"/>
                    <a:ext cx="0" cy="2076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2FF820"/>
                    </a:solidFill>
                    <a:prstDash val="solid"/>
                    <a:round/>
                    <a:headEnd type="none" w="med" len="med"/>
                    <a:tailEnd type="none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</p:grpSp>
      </p:grpSp>
      <p:grpSp>
        <p:nvGrpSpPr>
          <p:cNvPr id="88" name="组合 87"/>
          <p:cNvGrpSpPr/>
          <p:nvPr/>
        </p:nvGrpSpPr>
        <p:grpSpPr>
          <a:xfrm>
            <a:off x="5561064" y="3834562"/>
            <a:ext cx="1152636" cy="2128747"/>
            <a:chOff x="625781" y="2028292"/>
            <a:chExt cx="1425939" cy="2696852"/>
          </a:xfrm>
        </p:grpSpPr>
        <p:grpSp>
          <p:nvGrpSpPr>
            <p:cNvPr id="89" name="组合 88"/>
            <p:cNvGrpSpPr/>
            <p:nvPr/>
          </p:nvGrpSpPr>
          <p:grpSpPr>
            <a:xfrm>
              <a:off x="625781" y="2028292"/>
              <a:ext cx="1425939" cy="208384"/>
              <a:chOff x="625781" y="2028292"/>
              <a:chExt cx="1425939" cy="208384"/>
            </a:xfrm>
          </p:grpSpPr>
          <p:grpSp>
            <p:nvGrpSpPr>
              <p:cNvPr id="97" name="组合 96"/>
              <p:cNvGrpSpPr/>
              <p:nvPr/>
            </p:nvGrpSpPr>
            <p:grpSpPr>
              <a:xfrm>
                <a:off x="625781" y="2028292"/>
                <a:ext cx="216024" cy="207640"/>
                <a:chOff x="755576" y="2132856"/>
                <a:chExt cx="216024" cy="207640"/>
              </a:xfrm>
            </p:grpSpPr>
            <p:cxnSp>
              <p:nvCxnSpPr>
                <p:cNvPr id="101" name="直接连接符 100"/>
                <p:cNvCxnSpPr/>
                <p:nvPr/>
              </p:nvCxnSpPr>
              <p:spPr bwMode="auto">
                <a:xfrm>
                  <a:off x="755576" y="2132856"/>
                  <a:ext cx="216024" cy="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FF66FF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2" name="直接连接符 101"/>
                <p:cNvCxnSpPr/>
                <p:nvPr/>
              </p:nvCxnSpPr>
              <p:spPr bwMode="auto">
                <a:xfrm>
                  <a:off x="755576" y="2132856"/>
                  <a:ext cx="0" cy="20764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FF66FF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98" name="组合 97"/>
              <p:cNvGrpSpPr/>
              <p:nvPr/>
            </p:nvGrpSpPr>
            <p:grpSpPr>
              <a:xfrm flipH="1">
                <a:off x="1835696" y="2029036"/>
                <a:ext cx="216024" cy="207640"/>
                <a:chOff x="755576" y="2132856"/>
                <a:chExt cx="216024" cy="207640"/>
              </a:xfrm>
            </p:grpSpPr>
            <p:cxnSp>
              <p:nvCxnSpPr>
                <p:cNvPr id="99" name="直接连接符 98"/>
                <p:cNvCxnSpPr/>
                <p:nvPr/>
              </p:nvCxnSpPr>
              <p:spPr bwMode="auto">
                <a:xfrm>
                  <a:off x="755576" y="2132856"/>
                  <a:ext cx="216024" cy="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FF66FF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0" name="直接连接符 99"/>
                <p:cNvCxnSpPr/>
                <p:nvPr/>
              </p:nvCxnSpPr>
              <p:spPr bwMode="auto">
                <a:xfrm>
                  <a:off x="755576" y="2132856"/>
                  <a:ext cx="0" cy="20764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FF66FF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grpSp>
          <p:nvGrpSpPr>
            <p:cNvPr id="90" name="组合 89"/>
            <p:cNvGrpSpPr/>
            <p:nvPr/>
          </p:nvGrpSpPr>
          <p:grpSpPr>
            <a:xfrm rot="10800000">
              <a:off x="625781" y="4516760"/>
              <a:ext cx="1425939" cy="208384"/>
              <a:chOff x="625781" y="2028292"/>
              <a:chExt cx="1425939" cy="208384"/>
            </a:xfrm>
          </p:grpSpPr>
          <p:grpSp>
            <p:nvGrpSpPr>
              <p:cNvPr id="91" name="组合 90"/>
              <p:cNvGrpSpPr/>
              <p:nvPr/>
            </p:nvGrpSpPr>
            <p:grpSpPr>
              <a:xfrm>
                <a:off x="625781" y="2028292"/>
                <a:ext cx="216024" cy="207640"/>
                <a:chOff x="755576" y="2132856"/>
                <a:chExt cx="216024" cy="207640"/>
              </a:xfrm>
            </p:grpSpPr>
            <p:cxnSp>
              <p:nvCxnSpPr>
                <p:cNvPr id="95" name="直接连接符 94"/>
                <p:cNvCxnSpPr/>
                <p:nvPr/>
              </p:nvCxnSpPr>
              <p:spPr bwMode="auto">
                <a:xfrm>
                  <a:off x="755576" y="2132856"/>
                  <a:ext cx="216024" cy="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FF66FF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6" name="直接连接符 95"/>
                <p:cNvCxnSpPr/>
                <p:nvPr/>
              </p:nvCxnSpPr>
              <p:spPr bwMode="auto">
                <a:xfrm>
                  <a:off x="755576" y="2132856"/>
                  <a:ext cx="0" cy="20764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FF66FF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92" name="组合 91"/>
              <p:cNvGrpSpPr/>
              <p:nvPr/>
            </p:nvGrpSpPr>
            <p:grpSpPr>
              <a:xfrm flipH="1">
                <a:off x="1835696" y="2029036"/>
                <a:ext cx="216024" cy="207640"/>
                <a:chOff x="755576" y="2132856"/>
                <a:chExt cx="216024" cy="207640"/>
              </a:xfrm>
            </p:grpSpPr>
            <p:cxnSp>
              <p:nvCxnSpPr>
                <p:cNvPr id="93" name="直接连接符 92"/>
                <p:cNvCxnSpPr/>
                <p:nvPr/>
              </p:nvCxnSpPr>
              <p:spPr bwMode="auto">
                <a:xfrm>
                  <a:off x="755576" y="2132856"/>
                  <a:ext cx="216024" cy="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FF66FF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4" name="直接连接符 93"/>
                <p:cNvCxnSpPr/>
                <p:nvPr/>
              </p:nvCxnSpPr>
              <p:spPr bwMode="auto">
                <a:xfrm>
                  <a:off x="755576" y="2132856"/>
                  <a:ext cx="0" cy="20764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FF66FF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</p:grpSp>
      <p:sp>
        <p:nvSpPr>
          <p:cNvPr id="103" name="内容占位符 2"/>
          <p:cNvSpPr txBox="1">
            <a:spLocks/>
          </p:cNvSpPr>
          <p:nvPr/>
        </p:nvSpPr>
        <p:spPr>
          <a:xfrm>
            <a:off x="530856" y="1629843"/>
            <a:ext cx="8263830" cy="44761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n"/>
              <a:defRPr sz="32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Ø"/>
              <a:defRPr sz="28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24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lvl="1"/>
            <a:endParaRPr lang="zh-CN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104" name="内容占位符 2"/>
          <p:cNvSpPr txBox="1">
            <a:spLocks/>
          </p:cNvSpPr>
          <p:nvPr/>
        </p:nvSpPr>
        <p:spPr>
          <a:xfrm>
            <a:off x="624936" y="1723265"/>
            <a:ext cx="8263830" cy="44761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n"/>
              <a:defRPr sz="32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Ø"/>
              <a:defRPr sz="28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24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实例分析</a:t>
            </a:r>
            <a:endParaRPr lang="en-US" altLang="zh-CN" dirty="0"/>
          </a:p>
          <a:p>
            <a:pPr lvl="1"/>
            <a:endParaRPr lang="zh-CN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0021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9" grpId="0"/>
      <p:bldP spid="11" grpId="0"/>
      <p:bldP spid="27" grpId="0" animBg="1"/>
      <p:bldP spid="30" grpId="0"/>
      <p:bldP spid="49" grpId="0"/>
      <p:bldP spid="10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4" t="20833" r="12653" b="9127"/>
          <a:stretch/>
        </p:blipFill>
        <p:spPr bwMode="auto">
          <a:xfrm>
            <a:off x="467544" y="1637262"/>
            <a:ext cx="7956376" cy="453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28651" y="1700808"/>
            <a:ext cx="3655318" cy="44761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n"/>
              <a:defRPr sz="32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Ø"/>
              <a:defRPr sz="28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24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2" name="矩形标注 1"/>
          <p:cNvSpPr/>
          <p:nvPr/>
        </p:nvSpPr>
        <p:spPr bwMode="auto">
          <a:xfrm rot="10800000">
            <a:off x="1115616" y="4653133"/>
            <a:ext cx="1656184" cy="2204863"/>
          </a:xfrm>
          <a:prstGeom prst="wedgeRectCallout">
            <a:avLst>
              <a:gd name="adj1" fmla="val 12861"/>
              <a:gd name="adj2" fmla="val 69418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1592214" y="3655084"/>
            <a:ext cx="1179586" cy="7100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75" t="22224" r="45522" b="43920"/>
          <a:stretch/>
        </p:blipFill>
        <p:spPr bwMode="auto">
          <a:xfrm>
            <a:off x="6444208" y="5805264"/>
            <a:ext cx="2678289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23"/>
          <p:cNvSpPr txBox="1"/>
          <p:nvPr/>
        </p:nvSpPr>
        <p:spPr>
          <a:xfrm>
            <a:off x="2915691" y="5170071"/>
            <a:ext cx="2016349" cy="156966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LJMP MAIN</a:t>
            </a:r>
          </a:p>
          <a:p>
            <a:r>
              <a:rPr lang="en-US" altLang="zh-CN" sz="1600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MOV A,#0x01  </a:t>
            </a:r>
          </a:p>
          <a:p>
            <a:r>
              <a:rPr lang="en-US" altLang="zh-CN" sz="1600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ADD A,#0x02  </a:t>
            </a:r>
          </a:p>
          <a:p>
            <a:r>
              <a:rPr lang="en-US" altLang="zh-CN" sz="1600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MOV 0x09,A    </a:t>
            </a:r>
          </a:p>
          <a:p>
            <a:r>
              <a:rPr lang="en-US" altLang="zh-CN" sz="1600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CLR A</a:t>
            </a:r>
          </a:p>
          <a:p>
            <a:r>
              <a:rPr lang="en-US" altLang="zh-CN" sz="1600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…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891" y="4658049"/>
            <a:ext cx="1210143" cy="254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3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4" t="20833" r="12653" b="9127"/>
          <a:stretch/>
        </p:blipFill>
        <p:spPr bwMode="auto">
          <a:xfrm>
            <a:off x="467544" y="1637262"/>
            <a:ext cx="7956376" cy="453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881" y="3611821"/>
            <a:ext cx="1091428" cy="2026938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28651" y="1700808"/>
            <a:ext cx="3655318" cy="44761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n"/>
              <a:defRPr sz="32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Ø"/>
              <a:defRPr sz="28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24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85165" y="3774060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（开机）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en-US" altLang="zh-CN" sz="1600" dirty="0">
                <a:solidFill>
                  <a:srgbClr val="FF0000"/>
                </a:solidFill>
              </a:rPr>
              <a:t>  0000H</a:t>
            </a:r>
            <a:endParaRPr lang="zh-CN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2456310" y="2977017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0001H</a:t>
            </a:r>
            <a:endParaRPr lang="zh-CN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2856084" y="3350913"/>
            <a:ext cx="548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02H</a:t>
            </a:r>
            <a:endParaRPr lang="zh-CN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024967" y="3162704"/>
            <a:ext cx="548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02H</a:t>
            </a:r>
            <a:endParaRPr lang="zh-CN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5148064" y="3164759"/>
            <a:ext cx="548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02H</a:t>
            </a:r>
            <a:endParaRPr lang="zh-CN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6136" y="3442544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LJMP</a:t>
            </a:r>
            <a:endParaRPr lang="zh-CN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561558" y="2269229"/>
            <a:ext cx="1714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zh-CN" altLang="en-US" sz="1400" dirty="0">
                <a:solidFill>
                  <a:srgbClr val="FF0000"/>
                </a:solidFill>
              </a:rPr>
              <a:t>（指令未读完）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783314" y="3721465"/>
            <a:ext cx="499151" cy="1661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261176" y="1916855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0001H</a:t>
            </a:r>
            <a:endParaRPr lang="zh-CN" altLang="en-US" sz="1600" dirty="0"/>
          </a:p>
        </p:txBody>
      </p:sp>
      <p:sp>
        <p:nvSpPr>
          <p:cNvPr id="19" name="矩形标注 18"/>
          <p:cNvSpPr/>
          <p:nvPr/>
        </p:nvSpPr>
        <p:spPr bwMode="auto">
          <a:xfrm>
            <a:off x="1088158" y="6021288"/>
            <a:ext cx="1971674" cy="720080"/>
          </a:xfrm>
          <a:prstGeom prst="wedgeRectCallout">
            <a:avLst>
              <a:gd name="adj1" fmla="val -21672"/>
              <a:gd name="adj2" fmla="val -24684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开机跳转主程序</a:t>
            </a:r>
            <a:endParaRPr lang="en-US" altLang="zh-CN" dirty="0">
              <a:solidFill>
                <a:srgbClr val="003399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LJMP MAIN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75" t="22224" r="45522" b="43920"/>
          <a:stretch/>
        </p:blipFill>
        <p:spPr bwMode="auto">
          <a:xfrm>
            <a:off x="6444208" y="5805264"/>
            <a:ext cx="2678289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矩形 20"/>
          <p:cNvSpPr/>
          <p:nvPr/>
        </p:nvSpPr>
        <p:spPr bwMode="auto">
          <a:xfrm>
            <a:off x="6444208" y="5808290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6881560" y="5805264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7308304" y="5805264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" name="矩形标注 27"/>
          <p:cNvSpPr/>
          <p:nvPr/>
        </p:nvSpPr>
        <p:spPr bwMode="auto">
          <a:xfrm>
            <a:off x="5580112" y="6240338"/>
            <a:ext cx="864096" cy="573038"/>
          </a:xfrm>
          <a:prstGeom prst="wedgeRectCallout">
            <a:avLst>
              <a:gd name="adj1" fmla="val -21672"/>
              <a:gd name="adj2" fmla="val -24684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拍</a:t>
            </a:r>
            <a:endParaRPr lang="en-US" altLang="zh-CN" dirty="0">
              <a:solidFill>
                <a:srgbClr val="7030A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508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1" grpId="0" animBg="1"/>
      <p:bldP spid="34" grpId="0"/>
      <p:bldP spid="21" grpId="0" animBg="1"/>
      <p:bldP spid="23" grpId="0" animBg="1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/>
          <p:nvPr/>
        </p:nvPicPr>
        <p:blipFill>
          <a:blip r:embed="rId2"/>
          <a:stretch>
            <a:fillRect/>
          </a:stretch>
        </p:blipFill>
        <p:spPr>
          <a:xfrm>
            <a:off x="1331640" y="2080702"/>
            <a:ext cx="4816747" cy="447315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引脚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pic>
        <p:nvPicPr>
          <p:cNvPr id="1026" name="Picture 2" descr="http://www.hytic.net/upload/images/2011/10/20111018181512254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90609" y="3849996"/>
            <a:ext cx="3040918" cy="101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02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4" t="20833" r="12653" b="9127"/>
          <a:stretch/>
        </p:blipFill>
        <p:spPr bwMode="auto">
          <a:xfrm>
            <a:off x="467544" y="1637262"/>
            <a:ext cx="7956376" cy="453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881" y="3611821"/>
            <a:ext cx="1091428" cy="2026938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28651" y="1700808"/>
            <a:ext cx="3655318" cy="44761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n"/>
              <a:defRPr sz="32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Ø"/>
              <a:defRPr sz="28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24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6310" y="2977017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0002H</a:t>
            </a:r>
            <a:endParaRPr lang="zh-CN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2856084" y="3350913"/>
            <a:ext cx="548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00H</a:t>
            </a:r>
            <a:endParaRPr lang="zh-CN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009666" y="4108162"/>
            <a:ext cx="548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00H</a:t>
            </a:r>
            <a:endParaRPr lang="zh-CN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6136" y="3442544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LJMP</a:t>
            </a:r>
            <a:endParaRPr lang="zh-CN" altLang="en-US" sz="1600" dirty="0"/>
          </a:p>
        </p:txBody>
      </p:sp>
      <p:sp>
        <p:nvSpPr>
          <p:cNvPr id="11" name="矩形 10"/>
          <p:cNvSpPr/>
          <p:nvPr/>
        </p:nvSpPr>
        <p:spPr bwMode="auto">
          <a:xfrm>
            <a:off x="1755255" y="3867277"/>
            <a:ext cx="499151" cy="1661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3938885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0001H</a:t>
            </a:r>
            <a:endParaRPr lang="zh-CN" alt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6718665" y="3781098"/>
            <a:ext cx="548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00H</a:t>
            </a:r>
            <a:endParaRPr lang="zh-CN" alt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6561558" y="2269229"/>
            <a:ext cx="1714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zh-CN" altLang="en-US" sz="1400" dirty="0">
                <a:solidFill>
                  <a:srgbClr val="FF0000"/>
                </a:solidFill>
              </a:rPr>
              <a:t>（指令未读完）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61176" y="1916855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0002H</a:t>
            </a:r>
            <a:endParaRPr lang="zh-CN" altLang="en-US" sz="1600" dirty="0"/>
          </a:p>
        </p:txBody>
      </p:sp>
      <p:sp>
        <p:nvSpPr>
          <p:cNvPr id="16" name="矩形标注 15"/>
          <p:cNvSpPr/>
          <p:nvPr/>
        </p:nvSpPr>
        <p:spPr bwMode="auto">
          <a:xfrm>
            <a:off x="1088157" y="6021288"/>
            <a:ext cx="1971675" cy="720080"/>
          </a:xfrm>
          <a:prstGeom prst="wedgeRectCallout">
            <a:avLst>
              <a:gd name="adj1" fmla="val -21672"/>
              <a:gd name="adj2" fmla="val -24684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开机跳转主程序</a:t>
            </a:r>
            <a:endParaRPr lang="en-US" altLang="zh-CN" dirty="0">
              <a:solidFill>
                <a:srgbClr val="003399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LJMP MAIN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75" t="22224" r="45522" b="43920"/>
          <a:stretch/>
        </p:blipFill>
        <p:spPr bwMode="auto">
          <a:xfrm>
            <a:off x="6444208" y="5805264"/>
            <a:ext cx="2678289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 bwMode="auto">
          <a:xfrm>
            <a:off x="6444208" y="5808290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881560" y="5805264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308304" y="5805264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7740352" y="5805264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8172400" y="5805264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8604448" y="5805264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矩形标注 24"/>
          <p:cNvSpPr/>
          <p:nvPr/>
        </p:nvSpPr>
        <p:spPr bwMode="auto">
          <a:xfrm>
            <a:off x="5580112" y="6237312"/>
            <a:ext cx="864096" cy="573038"/>
          </a:xfrm>
          <a:prstGeom prst="wedgeRectCallout">
            <a:avLst>
              <a:gd name="adj1" fmla="val -21672"/>
              <a:gd name="adj2" fmla="val -24684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拍</a:t>
            </a:r>
            <a:endParaRPr lang="en-US" altLang="zh-CN" dirty="0">
              <a:solidFill>
                <a:srgbClr val="7030A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138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1" grpId="0" animBg="1"/>
      <p:bldP spid="35" grpId="0"/>
      <p:bldP spid="36" grpId="0"/>
      <p:bldP spid="38" grpId="0"/>
      <p:bldP spid="39" grpId="0"/>
      <p:bldP spid="22" grpId="0" animBg="1"/>
      <p:bldP spid="23" grpId="0" animBg="1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4" t="20833" r="12653" b="9127"/>
          <a:stretch/>
        </p:blipFill>
        <p:spPr bwMode="auto">
          <a:xfrm>
            <a:off x="467544" y="1637262"/>
            <a:ext cx="7956376" cy="453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881" y="3611821"/>
            <a:ext cx="1091428" cy="2026938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28651" y="1700808"/>
            <a:ext cx="3655318" cy="44761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n"/>
              <a:defRPr sz="32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Ø"/>
              <a:defRPr sz="28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24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6310" y="2977017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0003H</a:t>
            </a:r>
            <a:endParaRPr lang="zh-CN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2856084" y="3350913"/>
            <a:ext cx="548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0FH</a:t>
            </a:r>
            <a:endParaRPr lang="zh-CN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009666" y="4108162"/>
            <a:ext cx="548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0FH</a:t>
            </a:r>
            <a:endParaRPr lang="zh-CN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6136" y="3442544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LJMP</a:t>
            </a:r>
            <a:endParaRPr lang="zh-CN" altLang="en-US" sz="1600" dirty="0"/>
          </a:p>
        </p:txBody>
      </p:sp>
      <p:sp>
        <p:nvSpPr>
          <p:cNvPr id="11" name="矩形 10"/>
          <p:cNvSpPr/>
          <p:nvPr/>
        </p:nvSpPr>
        <p:spPr bwMode="auto">
          <a:xfrm>
            <a:off x="1780181" y="4025064"/>
            <a:ext cx="499151" cy="1661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3938885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0002H</a:t>
            </a:r>
            <a:endParaRPr lang="zh-CN" alt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6718665" y="3781098"/>
            <a:ext cx="548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00H</a:t>
            </a:r>
            <a:endParaRPr lang="zh-CN" alt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6561558" y="2289247"/>
            <a:ext cx="1714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zh-CN" altLang="en-US" sz="1400" dirty="0">
                <a:solidFill>
                  <a:srgbClr val="FF0000"/>
                </a:solidFill>
              </a:rPr>
              <a:t>（指令已读完）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61176" y="1916855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000FH</a:t>
            </a:r>
            <a:endParaRPr lang="zh-CN" alt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6725327" y="5013176"/>
            <a:ext cx="548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0FH</a:t>
            </a:r>
            <a:endParaRPr lang="zh-CN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7712570" y="4223077"/>
            <a:ext cx="891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000FH</a:t>
            </a:r>
            <a:endParaRPr lang="zh-CN" altLang="en-US" sz="1600" dirty="0"/>
          </a:p>
        </p:txBody>
      </p:sp>
      <p:sp>
        <p:nvSpPr>
          <p:cNvPr id="18" name="矩形标注 17"/>
          <p:cNvSpPr/>
          <p:nvPr/>
        </p:nvSpPr>
        <p:spPr bwMode="auto">
          <a:xfrm>
            <a:off x="1088157" y="6021288"/>
            <a:ext cx="1971675" cy="720080"/>
          </a:xfrm>
          <a:prstGeom prst="wedgeRectCallout">
            <a:avLst>
              <a:gd name="adj1" fmla="val -21672"/>
              <a:gd name="adj2" fmla="val -24684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开机跳转主程序</a:t>
            </a:r>
            <a:endParaRPr lang="en-US" altLang="zh-CN" dirty="0">
              <a:solidFill>
                <a:srgbClr val="003399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LJMP MAIN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75" t="22224" r="45522" b="43920"/>
          <a:stretch/>
        </p:blipFill>
        <p:spPr bwMode="auto">
          <a:xfrm>
            <a:off x="6444208" y="5805264"/>
            <a:ext cx="2678289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矩形 19"/>
          <p:cNvSpPr/>
          <p:nvPr/>
        </p:nvSpPr>
        <p:spPr bwMode="auto">
          <a:xfrm>
            <a:off x="6444208" y="5808290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881560" y="5805264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7308304" y="5805264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" name="矩形标注 25"/>
          <p:cNvSpPr/>
          <p:nvPr/>
        </p:nvSpPr>
        <p:spPr bwMode="auto">
          <a:xfrm>
            <a:off x="5580112" y="6237312"/>
            <a:ext cx="864096" cy="573038"/>
          </a:xfrm>
          <a:prstGeom prst="wedgeRectCallout">
            <a:avLst>
              <a:gd name="adj1" fmla="val -21672"/>
              <a:gd name="adj2" fmla="val -24684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拍</a:t>
            </a:r>
            <a:endParaRPr lang="en-US" altLang="zh-CN" dirty="0">
              <a:solidFill>
                <a:srgbClr val="7030A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76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1" grpId="0" animBg="1"/>
      <p:bldP spid="35" grpId="0"/>
      <p:bldP spid="38" grpId="0"/>
      <p:bldP spid="39" grpId="0"/>
      <p:bldP spid="32" grpId="0"/>
      <p:bldP spid="33" grpId="0"/>
      <p:bldP spid="20" grpId="0" animBg="1"/>
      <p:bldP spid="21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4" t="20833" r="12653" b="9127"/>
          <a:stretch/>
        </p:blipFill>
        <p:spPr bwMode="auto">
          <a:xfrm>
            <a:off x="467544" y="1637262"/>
            <a:ext cx="7956376" cy="453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881" y="3611821"/>
            <a:ext cx="1091428" cy="2026938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28651" y="1700808"/>
            <a:ext cx="3655318" cy="44761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n"/>
              <a:defRPr sz="32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Ø"/>
              <a:defRPr sz="28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24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6310" y="2977017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0010H</a:t>
            </a:r>
            <a:endParaRPr lang="zh-CN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2856084" y="3350913"/>
            <a:ext cx="548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74H</a:t>
            </a:r>
            <a:endParaRPr lang="zh-CN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024967" y="3162704"/>
            <a:ext cx="548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74H</a:t>
            </a:r>
            <a:endParaRPr lang="zh-CN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5148064" y="3164759"/>
            <a:ext cx="548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74H</a:t>
            </a:r>
            <a:endParaRPr lang="zh-CN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6136" y="3442544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MOV A</a:t>
            </a:r>
            <a:endParaRPr lang="zh-CN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634264" y="2539585"/>
            <a:ext cx="1528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（指令未读完）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97666" y="4581128"/>
            <a:ext cx="978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A</a:t>
            </a:r>
            <a:r>
              <a:rPr lang="zh-CN" altLang="en-US" sz="1600" dirty="0">
                <a:solidFill>
                  <a:srgbClr val="FF0000"/>
                </a:solidFill>
              </a:rPr>
              <a:t>寄存器的地址</a:t>
            </a:r>
            <a:endParaRPr lang="zh-CN" altLang="en-US" sz="1600" dirty="0"/>
          </a:p>
        </p:txBody>
      </p:sp>
      <p:sp>
        <p:nvSpPr>
          <p:cNvPr id="11" name="矩形 10"/>
          <p:cNvSpPr/>
          <p:nvPr/>
        </p:nvSpPr>
        <p:spPr bwMode="auto">
          <a:xfrm>
            <a:off x="1763688" y="4459094"/>
            <a:ext cx="499151" cy="1661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3938885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000FH</a:t>
            </a:r>
            <a:endParaRPr lang="zh-CN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8261176" y="1916855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0010H</a:t>
            </a:r>
            <a:endParaRPr lang="zh-CN" altLang="en-US" sz="1600" dirty="0"/>
          </a:p>
        </p:txBody>
      </p:sp>
      <p:sp>
        <p:nvSpPr>
          <p:cNvPr id="20" name="矩形标注 19"/>
          <p:cNvSpPr/>
          <p:nvPr/>
        </p:nvSpPr>
        <p:spPr bwMode="auto">
          <a:xfrm>
            <a:off x="1088158" y="6021288"/>
            <a:ext cx="1800200" cy="720080"/>
          </a:xfrm>
          <a:prstGeom prst="wedgeRectCallout">
            <a:avLst>
              <a:gd name="adj1" fmla="val -21672"/>
              <a:gd name="adj2" fmla="val -24684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MOV A,#0x01  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75" t="22224" r="45522" b="43920"/>
          <a:stretch/>
        </p:blipFill>
        <p:spPr bwMode="auto">
          <a:xfrm>
            <a:off x="6444208" y="5805264"/>
            <a:ext cx="2678289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矩形标注 28"/>
          <p:cNvSpPr/>
          <p:nvPr/>
        </p:nvSpPr>
        <p:spPr bwMode="auto">
          <a:xfrm>
            <a:off x="5580112" y="6237312"/>
            <a:ext cx="864096" cy="573038"/>
          </a:xfrm>
          <a:prstGeom prst="wedgeRectCallout">
            <a:avLst>
              <a:gd name="adj1" fmla="val -21672"/>
              <a:gd name="adj2" fmla="val -24684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拍</a:t>
            </a:r>
            <a:endParaRPr lang="en-US" altLang="zh-CN" dirty="0">
              <a:solidFill>
                <a:srgbClr val="7030A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6444208" y="5808290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881560" y="5805264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7308304" y="5805264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235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11" grpId="0" animBg="1"/>
      <p:bldP spid="33" grpId="0"/>
      <p:bldP spid="34" grpId="0"/>
      <p:bldP spid="30" grpId="0" animBg="1"/>
      <p:bldP spid="31" grpId="0" animBg="1"/>
      <p:bldP spid="3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4" t="20833" r="12653" b="9127"/>
          <a:stretch/>
        </p:blipFill>
        <p:spPr bwMode="auto">
          <a:xfrm>
            <a:off x="467544" y="1637262"/>
            <a:ext cx="7956376" cy="453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881" y="3611821"/>
            <a:ext cx="1091428" cy="2026938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28651" y="1700808"/>
            <a:ext cx="3655318" cy="44761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n"/>
              <a:defRPr sz="32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Ø"/>
              <a:defRPr sz="28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24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6310" y="2977017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0011H</a:t>
            </a:r>
            <a:endParaRPr lang="zh-CN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2856084" y="3350913"/>
            <a:ext cx="548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01H</a:t>
            </a:r>
            <a:endParaRPr lang="zh-CN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6136" y="3442544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MOV A</a:t>
            </a:r>
            <a:endParaRPr lang="zh-CN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589499" y="2321217"/>
            <a:ext cx="1405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    </a:t>
            </a:r>
          </a:p>
          <a:p>
            <a:r>
              <a:rPr lang="zh-CN" altLang="en-US" sz="1400" dirty="0">
                <a:solidFill>
                  <a:srgbClr val="FF0000"/>
                </a:solidFill>
              </a:rPr>
              <a:t>（指令已读完）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3938885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0010H</a:t>
            </a:r>
            <a:endParaRPr lang="zh-CN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4138883" y="4108162"/>
            <a:ext cx="548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01H</a:t>
            </a:r>
            <a:endParaRPr lang="zh-CN" alt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7697666" y="4581128"/>
            <a:ext cx="978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A</a:t>
            </a:r>
            <a:r>
              <a:rPr lang="zh-CN" altLang="en-US" sz="1600" dirty="0">
                <a:solidFill>
                  <a:srgbClr val="FF0000"/>
                </a:solidFill>
              </a:rPr>
              <a:t>寄存器的地址</a:t>
            </a:r>
            <a:endParaRPr lang="zh-CN" altLang="en-US" sz="1600" dirty="0"/>
          </a:p>
        </p:txBody>
      </p:sp>
      <p:sp>
        <p:nvSpPr>
          <p:cNvPr id="22" name="矩形标注 21"/>
          <p:cNvSpPr/>
          <p:nvPr/>
        </p:nvSpPr>
        <p:spPr bwMode="auto">
          <a:xfrm rot="10800000">
            <a:off x="3962903" y="5949093"/>
            <a:ext cx="1262473" cy="441910"/>
          </a:xfrm>
          <a:prstGeom prst="wedgeRectCallout">
            <a:avLst>
              <a:gd name="adj1" fmla="val -56501"/>
              <a:gd name="adj2" fmla="val 305754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03413" y="5961677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黑体" pitchFamily="49" charset="-122"/>
                <a:ea typeface="黑体" pitchFamily="49" charset="-122"/>
              </a:rPr>
              <a:t>A = 0x01H</a:t>
            </a:r>
            <a:endParaRPr lang="zh-CN" altLang="en-US" sz="1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950140" y="4077072"/>
            <a:ext cx="1278044" cy="648072"/>
          </a:xfrm>
          <a:prstGeom prst="rect">
            <a:avLst/>
          </a:prstGeom>
          <a:noFill/>
          <a:ln w="38100" cap="flat" cmpd="sng" algn="ctr">
            <a:solidFill>
              <a:srgbClr val="2FF82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075856" y="4149080"/>
            <a:ext cx="950893" cy="544933"/>
            <a:chOff x="1975613" y="5032906"/>
            <a:chExt cx="784623" cy="721678"/>
          </a:xfrm>
          <a:solidFill>
            <a:schemeClr val="bg1"/>
          </a:solidFill>
        </p:grpSpPr>
        <p:sp>
          <p:nvSpPr>
            <p:cNvPr id="28" name="矩形 27"/>
            <p:cNvSpPr/>
            <p:nvPr/>
          </p:nvSpPr>
          <p:spPr bwMode="auto">
            <a:xfrm>
              <a:off x="1975613" y="5032906"/>
              <a:ext cx="784623" cy="24020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latin typeface="黑体" pitchFamily="49" charset="-122"/>
                  <a:ea typeface="黑体" pitchFamily="49" charset="-122"/>
                </a:rPr>
                <a:t>A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3366"/>
                </a:solidFill>
                <a:effectLst/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1975613" y="5274175"/>
              <a:ext cx="784623" cy="24020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00" dirty="0">
                  <a:latin typeface="黑体" pitchFamily="49" charset="-122"/>
                  <a:ea typeface="黑体" pitchFamily="49" charset="-122"/>
                </a:rPr>
                <a:t>B</a:t>
              </a:r>
              <a:endParaRPr lang="zh-CN" altLang="en-US" sz="18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1975613" y="5514380"/>
              <a:ext cx="784623" cy="24020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latin typeface="黑体" pitchFamily="49" charset="-122"/>
                  <a:ea typeface="黑体" pitchFamily="49" charset="-122"/>
                </a:rPr>
                <a:t>PSW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3366"/>
                </a:solidFill>
                <a:effectLst/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621771" y="4077072"/>
            <a:ext cx="750429" cy="392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01H</a:t>
            </a:r>
            <a:endParaRPr lang="zh-CN" altLang="en-US" sz="1400" dirty="0"/>
          </a:p>
        </p:txBody>
      </p:sp>
      <p:sp>
        <p:nvSpPr>
          <p:cNvPr id="11" name="矩形 10"/>
          <p:cNvSpPr/>
          <p:nvPr/>
        </p:nvSpPr>
        <p:spPr bwMode="auto">
          <a:xfrm>
            <a:off x="1738682" y="4574589"/>
            <a:ext cx="499151" cy="19879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61176" y="1916855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0011H</a:t>
            </a:r>
            <a:endParaRPr lang="zh-CN" altLang="en-US" sz="1600" dirty="0"/>
          </a:p>
        </p:txBody>
      </p:sp>
      <p:sp>
        <p:nvSpPr>
          <p:cNvPr id="25" name="矩形标注 24"/>
          <p:cNvSpPr/>
          <p:nvPr/>
        </p:nvSpPr>
        <p:spPr bwMode="auto">
          <a:xfrm>
            <a:off x="1088158" y="6021288"/>
            <a:ext cx="1800200" cy="720080"/>
          </a:xfrm>
          <a:prstGeom prst="wedgeRectCallout">
            <a:avLst>
              <a:gd name="adj1" fmla="val -21672"/>
              <a:gd name="adj2" fmla="val -24684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MOV A,#0x01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75" t="22224" r="45522" b="43920"/>
          <a:stretch/>
        </p:blipFill>
        <p:spPr bwMode="auto">
          <a:xfrm>
            <a:off x="6444208" y="5805264"/>
            <a:ext cx="2678289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矩形标注 32"/>
          <p:cNvSpPr/>
          <p:nvPr/>
        </p:nvSpPr>
        <p:spPr bwMode="auto">
          <a:xfrm>
            <a:off x="5580112" y="6237312"/>
            <a:ext cx="864096" cy="573038"/>
          </a:xfrm>
          <a:prstGeom prst="wedgeRectCallout">
            <a:avLst>
              <a:gd name="adj1" fmla="val -21672"/>
              <a:gd name="adj2" fmla="val -24684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拍</a:t>
            </a:r>
            <a:endParaRPr lang="en-US" altLang="zh-CN" dirty="0">
              <a:solidFill>
                <a:srgbClr val="7030A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7817664" y="5808290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8249712" y="5805264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8676456" y="5805264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444208" y="5808290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6887008" y="5805264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7342930" y="5805264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707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  <p:bldP spid="19" grpId="0"/>
      <p:bldP spid="20" grpId="0"/>
      <p:bldP spid="22" grpId="0" animBg="1"/>
      <p:bldP spid="23" grpId="0"/>
      <p:bldP spid="24" grpId="0" animBg="1"/>
      <p:bldP spid="27" grpId="0"/>
      <p:bldP spid="11" grpId="0" animBg="1"/>
      <p:bldP spid="35" grpId="0"/>
      <p:bldP spid="36" grpId="0" animBg="1"/>
      <p:bldP spid="37" grpId="0" animBg="1"/>
      <p:bldP spid="3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4" t="20833" r="12653" b="9127"/>
          <a:stretch/>
        </p:blipFill>
        <p:spPr bwMode="auto">
          <a:xfrm>
            <a:off x="467544" y="1637262"/>
            <a:ext cx="7956376" cy="453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881" y="3611821"/>
            <a:ext cx="1091428" cy="2026938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28651" y="1700808"/>
            <a:ext cx="3655318" cy="44761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n"/>
              <a:defRPr sz="32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Ø"/>
              <a:defRPr sz="28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24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6310" y="2977017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0012H</a:t>
            </a:r>
            <a:endParaRPr lang="zh-CN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2856084" y="3350913"/>
            <a:ext cx="548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24H</a:t>
            </a:r>
            <a:endParaRPr lang="zh-CN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024967" y="3162704"/>
            <a:ext cx="548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24H</a:t>
            </a:r>
            <a:endParaRPr lang="zh-CN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5148064" y="3164759"/>
            <a:ext cx="548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24H</a:t>
            </a:r>
            <a:endParaRPr lang="zh-CN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6136" y="3442544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ADD A</a:t>
            </a:r>
            <a:endParaRPr lang="zh-CN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588224" y="2564904"/>
            <a:ext cx="1438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（指令未读完）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3938885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0011H</a:t>
            </a:r>
            <a:endParaRPr lang="zh-CN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7697666" y="4581128"/>
            <a:ext cx="978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A</a:t>
            </a:r>
            <a:r>
              <a:rPr lang="zh-CN" altLang="en-US" sz="1600" dirty="0">
                <a:solidFill>
                  <a:srgbClr val="FF0000"/>
                </a:solidFill>
              </a:rPr>
              <a:t>寄存器的地址</a:t>
            </a:r>
            <a:endParaRPr lang="zh-CN" altLang="en-US" sz="1600" dirty="0"/>
          </a:p>
        </p:txBody>
      </p:sp>
      <p:sp>
        <p:nvSpPr>
          <p:cNvPr id="11" name="矩形 10"/>
          <p:cNvSpPr/>
          <p:nvPr/>
        </p:nvSpPr>
        <p:spPr bwMode="auto">
          <a:xfrm>
            <a:off x="1738682" y="4725143"/>
            <a:ext cx="499151" cy="14837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61176" y="1916855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0012H</a:t>
            </a:r>
            <a:endParaRPr lang="zh-CN" altLang="en-US" sz="1600" dirty="0"/>
          </a:p>
        </p:txBody>
      </p:sp>
      <p:sp>
        <p:nvSpPr>
          <p:cNvPr id="21" name="矩形标注 20"/>
          <p:cNvSpPr/>
          <p:nvPr/>
        </p:nvSpPr>
        <p:spPr bwMode="auto">
          <a:xfrm>
            <a:off x="1088158" y="6021288"/>
            <a:ext cx="1800200" cy="720080"/>
          </a:xfrm>
          <a:prstGeom prst="wedgeRectCallout">
            <a:avLst>
              <a:gd name="adj1" fmla="val -21672"/>
              <a:gd name="adj2" fmla="val -24684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ADD A,#0x02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75" t="22224" r="45522" b="43920"/>
          <a:stretch/>
        </p:blipFill>
        <p:spPr bwMode="auto">
          <a:xfrm>
            <a:off x="6444208" y="5805264"/>
            <a:ext cx="2678289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矩形标注 23"/>
          <p:cNvSpPr/>
          <p:nvPr/>
        </p:nvSpPr>
        <p:spPr bwMode="auto">
          <a:xfrm>
            <a:off x="5580112" y="6237312"/>
            <a:ext cx="864096" cy="573038"/>
          </a:xfrm>
          <a:prstGeom prst="wedgeRectCallout">
            <a:avLst>
              <a:gd name="adj1" fmla="val -21672"/>
              <a:gd name="adj2" fmla="val -24684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拍</a:t>
            </a:r>
            <a:endParaRPr lang="en-US" altLang="zh-CN" dirty="0">
              <a:solidFill>
                <a:srgbClr val="7030A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6444208" y="5808290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6881560" y="5805264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7308304" y="5805264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859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11" grpId="0" animBg="1"/>
      <p:bldP spid="33" grpId="0"/>
      <p:bldP spid="25" grpId="0" animBg="1"/>
      <p:bldP spid="26" grpId="0" animBg="1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4" t="20833" r="12653" b="9127"/>
          <a:stretch/>
        </p:blipFill>
        <p:spPr bwMode="auto">
          <a:xfrm>
            <a:off x="467544" y="1637262"/>
            <a:ext cx="7956376" cy="453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881" y="3611821"/>
            <a:ext cx="1091428" cy="2026938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28651" y="1700808"/>
            <a:ext cx="3655318" cy="44761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n"/>
              <a:defRPr sz="32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Ø"/>
              <a:defRPr sz="28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24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6310" y="2977017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0013H</a:t>
            </a:r>
            <a:endParaRPr lang="zh-CN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2856084" y="3350913"/>
            <a:ext cx="548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02H</a:t>
            </a:r>
            <a:endParaRPr lang="zh-CN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6136" y="3442544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MOV R1</a:t>
            </a:r>
            <a:endParaRPr lang="zh-CN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621576" y="2291867"/>
            <a:ext cx="12827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    </a:t>
            </a:r>
          </a:p>
          <a:p>
            <a:r>
              <a:rPr lang="zh-CN" altLang="en-US" sz="1400" dirty="0">
                <a:solidFill>
                  <a:srgbClr val="FF0000"/>
                </a:solidFill>
              </a:rPr>
              <a:t>（指令已读完）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3938885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0012H</a:t>
            </a:r>
            <a:endParaRPr lang="zh-CN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4171429" y="4108162"/>
            <a:ext cx="548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02H</a:t>
            </a:r>
            <a:endParaRPr lang="zh-CN" alt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7668344" y="4581128"/>
            <a:ext cx="755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R1</a:t>
            </a:r>
            <a:r>
              <a:rPr lang="zh-CN" altLang="en-US" sz="1600" dirty="0">
                <a:solidFill>
                  <a:srgbClr val="FF0000"/>
                </a:solidFill>
              </a:rPr>
              <a:t>的地址</a:t>
            </a:r>
            <a:endParaRPr lang="zh-CN" altLang="en-US" sz="1600" dirty="0"/>
          </a:p>
        </p:txBody>
      </p:sp>
      <p:sp>
        <p:nvSpPr>
          <p:cNvPr id="22" name="矩形标注 21"/>
          <p:cNvSpPr/>
          <p:nvPr/>
        </p:nvSpPr>
        <p:spPr bwMode="auto">
          <a:xfrm rot="10800000">
            <a:off x="3535732" y="5686022"/>
            <a:ext cx="2071140" cy="609116"/>
          </a:xfrm>
          <a:prstGeom prst="wedgeRectCallout">
            <a:avLst>
              <a:gd name="adj1" fmla="val -29787"/>
              <a:gd name="adj2" fmla="val 194986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10573" y="5765379"/>
            <a:ext cx="2232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黑体" pitchFamily="49" charset="-122"/>
                <a:ea typeface="黑体" pitchFamily="49" charset="-122"/>
              </a:rPr>
              <a:t>A= 0x01+0x02H=0x03H</a:t>
            </a:r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950140" y="4077072"/>
            <a:ext cx="1134027" cy="648072"/>
          </a:xfrm>
          <a:prstGeom prst="rect">
            <a:avLst/>
          </a:prstGeom>
          <a:noFill/>
          <a:ln w="38100" cap="flat" cmpd="sng" algn="ctr">
            <a:solidFill>
              <a:srgbClr val="2FF82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075853" y="4149080"/>
            <a:ext cx="950893" cy="544932"/>
            <a:chOff x="1975613" y="5032906"/>
            <a:chExt cx="784623" cy="721678"/>
          </a:xfrm>
          <a:solidFill>
            <a:schemeClr val="bg1"/>
          </a:solidFill>
        </p:grpSpPr>
        <p:sp>
          <p:nvSpPr>
            <p:cNvPr id="34" name="矩形 33"/>
            <p:cNvSpPr/>
            <p:nvPr/>
          </p:nvSpPr>
          <p:spPr bwMode="auto">
            <a:xfrm>
              <a:off x="1975613" y="5032906"/>
              <a:ext cx="784623" cy="24020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latin typeface="黑体" pitchFamily="49" charset="-122"/>
                  <a:ea typeface="黑体" pitchFamily="49" charset="-122"/>
                </a:rPr>
                <a:t>A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3366"/>
                </a:solidFill>
                <a:effectLst/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1975613" y="5274175"/>
              <a:ext cx="784623" cy="24020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00" dirty="0">
                  <a:latin typeface="黑体" pitchFamily="49" charset="-122"/>
                  <a:ea typeface="黑体" pitchFamily="49" charset="-122"/>
                </a:rPr>
                <a:t>B</a:t>
              </a:r>
              <a:endParaRPr lang="zh-CN" altLang="en-US" sz="18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1975613" y="5514380"/>
              <a:ext cx="784623" cy="24020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latin typeface="黑体" pitchFamily="49" charset="-122"/>
                  <a:ea typeface="黑体" pitchFamily="49" charset="-122"/>
                </a:rPr>
                <a:t>PSW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3366"/>
                </a:solidFill>
                <a:effectLst/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617548" y="4086684"/>
            <a:ext cx="750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03H</a:t>
            </a:r>
            <a:endParaRPr lang="zh-CN" altLang="en-US" sz="1400" dirty="0"/>
          </a:p>
        </p:txBody>
      </p:sp>
      <p:sp>
        <p:nvSpPr>
          <p:cNvPr id="11" name="矩形 10"/>
          <p:cNvSpPr/>
          <p:nvPr/>
        </p:nvSpPr>
        <p:spPr bwMode="auto">
          <a:xfrm>
            <a:off x="1738682" y="4892358"/>
            <a:ext cx="499151" cy="16732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261176" y="1916855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0013H</a:t>
            </a:r>
            <a:endParaRPr lang="zh-CN" altLang="en-US" sz="1600" dirty="0"/>
          </a:p>
        </p:txBody>
      </p:sp>
      <p:sp>
        <p:nvSpPr>
          <p:cNvPr id="25" name="矩形标注 24"/>
          <p:cNvSpPr/>
          <p:nvPr/>
        </p:nvSpPr>
        <p:spPr bwMode="auto">
          <a:xfrm>
            <a:off x="1088158" y="6021288"/>
            <a:ext cx="1800200" cy="720080"/>
          </a:xfrm>
          <a:prstGeom prst="wedgeRectCallout">
            <a:avLst>
              <a:gd name="adj1" fmla="val -21672"/>
              <a:gd name="adj2" fmla="val -24684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ADD A,#0x02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75" t="22224" r="45522" b="43920"/>
          <a:stretch/>
        </p:blipFill>
        <p:spPr bwMode="auto">
          <a:xfrm>
            <a:off x="6444208" y="5805264"/>
            <a:ext cx="2678289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矩形 26"/>
          <p:cNvSpPr/>
          <p:nvPr/>
        </p:nvSpPr>
        <p:spPr bwMode="auto">
          <a:xfrm>
            <a:off x="7783352" y="5797527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" name="矩形标注 27"/>
          <p:cNvSpPr/>
          <p:nvPr/>
        </p:nvSpPr>
        <p:spPr bwMode="auto">
          <a:xfrm>
            <a:off x="5580112" y="6237312"/>
            <a:ext cx="864096" cy="573038"/>
          </a:xfrm>
          <a:prstGeom prst="wedgeRectCallout">
            <a:avLst>
              <a:gd name="adj1" fmla="val -21672"/>
              <a:gd name="adj2" fmla="val -24684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拍</a:t>
            </a:r>
            <a:endParaRPr lang="en-US" altLang="zh-CN" dirty="0">
              <a:solidFill>
                <a:srgbClr val="7030A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8212100" y="5797527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8657796" y="5797527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6444208" y="5808290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887008" y="5805264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7342930" y="5805264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948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  <p:bldP spid="19" grpId="0"/>
      <p:bldP spid="20" grpId="0"/>
      <p:bldP spid="22" grpId="0" animBg="1"/>
      <p:bldP spid="23" grpId="0"/>
      <p:bldP spid="24" grpId="0" animBg="1"/>
      <p:bldP spid="37" grpId="0"/>
      <p:bldP spid="11" grpId="0" animBg="1"/>
      <p:bldP spid="45" grpId="0"/>
      <p:bldP spid="27" grpId="0" animBg="1"/>
      <p:bldP spid="30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4" t="20833" r="12653" b="9127"/>
          <a:stretch/>
        </p:blipFill>
        <p:spPr bwMode="auto">
          <a:xfrm>
            <a:off x="467544" y="1637262"/>
            <a:ext cx="7956376" cy="453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881" y="3611821"/>
            <a:ext cx="1091428" cy="2026938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28651" y="1700808"/>
            <a:ext cx="3655318" cy="44761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n"/>
              <a:defRPr sz="32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Ø"/>
              <a:defRPr sz="28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24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6310" y="2977017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0014H</a:t>
            </a:r>
            <a:endParaRPr lang="zh-CN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2856084" y="3350913"/>
            <a:ext cx="707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F5H</a:t>
            </a:r>
            <a:endParaRPr lang="zh-CN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6135" y="3442544"/>
            <a:ext cx="1489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MOV </a:t>
            </a:r>
            <a:r>
              <a:rPr lang="zh-CN" altLang="en-US" sz="1600" dirty="0">
                <a:solidFill>
                  <a:srgbClr val="FF0000"/>
                </a:solidFill>
              </a:rPr>
              <a:t>？</a:t>
            </a:r>
            <a:r>
              <a:rPr lang="en-US" altLang="zh-CN" sz="1600" dirty="0">
                <a:solidFill>
                  <a:srgbClr val="FF0000"/>
                </a:solidFill>
              </a:rPr>
              <a:t> A</a:t>
            </a:r>
            <a:endParaRPr lang="zh-CN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608236" y="2568017"/>
            <a:ext cx="1256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（指令未读完）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3938885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0013H</a:t>
            </a:r>
            <a:endParaRPr lang="zh-CN" altLang="en-US" sz="1600" dirty="0"/>
          </a:p>
        </p:txBody>
      </p:sp>
      <p:sp>
        <p:nvSpPr>
          <p:cNvPr id="22" name="矩形标注 21"/>
          <p:cNvSpPr/>
          <p:nvPr/>
        </p:nvSpPr>
        <p:spPr bwMode="auto">
          <a:xfrm rot="10800000">
            <a:off x="4044593" y="5984271"/>
            <a:ext cx="1513235" cy="682620"/>
          </a:xfrm>
          <a:prstGeom prst="wedgeRectCallout">
            <a:avLst>
              <a:gd name="adj1" fmla="val -34234"/>
              <a:gd name="adj2" fmla="val 141721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59229" y="6020561"/>
            <a:ext cx="1566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准备取出</a:t>
            </a:r>
            <a:r>
              <a:rPr lang="en-US" altLang="zh-CN" sz="1800" dirty="0">
                <a:latin typeface="黑体" pitchFamily="49" charset="-122"/>
                <a:ea typeface="黑体" pitchFamily="49" charset="-122"/>
              </a:rPr>
              <a:t>A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寄存器的值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012231" y="3187715"/>
            <a:ext cx="707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F5H</a:t>
            </a:r>
            <a:endParaRPr lang="zh-CN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5163251" y="3103990"/>
            <a:ext cx="707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F5H</a:t>
            </a:r>
            <a:endParaRPr lang="zh-CN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7596336" y="4619725"/>
            <a:ext cx="1346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A</a:t>
            </a:r>
            <a:r>
              <a:rPr lang="zh-CN" altLang="en-US" sz="1600" dirty="0">
                <a:solidFill>
                  <a:srgbClr val="FF0000"/>
                </a:solidFill>
              </a:rPr>
              <a:t>寄存器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zh-CN" altLang="en-US" sz="1600" dirty="0">
                <a:solidFill>
                  <a:srgbClr val="FF0000"/>
                </a:solidFill>
              </a:rPr>
              <a:t>的地址</a:t>
            </a:r>
            <a:endParaRPr lang="zh-CN" altLang="en-US" sz="1600" dirty="0"/>
          </a:p>
        </p:txBody>
      </p:sp>
      <p:sp>
        <p:nvSpPr>
          <p:cNvPr id="31" name="矩形 30"/>
          <p:cNvSpPr/>
          <p:nvPr/>
        </p:nvSpPr>
        <p:spPr bwMode="auto">
          <a:xfrm>
            <a:off x="5008160" y="3959117"/>
            <a:ext cx="1134027" cy="1421012"/>
          </a:xfrm>
          <a:prstGeom prst="rect">
            <a:avLst/>
          </a:prstGeom>
          <a:noFill/>
          <a:ln w="38100" cap="flat" cmpd="sng" algn="ctr">
            <a:solidFill>
              <a:srgbClr val="2FF82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075855" y="4773379"/>
            <a:ext cx="950893" cy="544932"/>
            <a:chOff x="1975613" y="5032906"/>
            <a:chExt cx="784623" cy="721678"/>
          </a:xfrm>
          <a:solidFill>
            <a:schemeClr val="bg1"/>
          </a:solidFill>
        </p:grpSpPr>
        <p:sp>
          <p:nvSpPr>
            <p:cNvPr id="33" name="矩形 32"/>
            <p:cNvSpPr/>
            <p:nvPr/>
          </p:nvSpPr>
          <p:spPr bwMode="auto">
            <a:xfrm>
              <a:off x="1975613" y="5032906"/>
              <a:ext cx="784623" cy="24020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003366"/>
                  </a:solidFill>
                  <a:effectLst/>
                  <a:latin typeface="黑体" pitchFamily="49" charset="-122"/>
                  <a:ea typeface="黑体" pitchFamily="49" charset="-122"/>
                </a:rPr>
                <a:t>R0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3366"/>
                </a:solidFill>
                <a:effectLst/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1975613" y="5274175"/>
              <a:ext cx="784623" cy="24020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00" dirty="0">
                  <a:latin typeface="黑体" pitchFamily="49" charset="-122"/>
                  <a:ea typeface="黑体" pitchFamily="49" charset="-122"/>
                </a:rPr>
                <a:t>R1</a:t>
              </a:r>
              <a:endParaRPr lang="zh-CN" altLang="en-US" sz="18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1975613" y="5514380"/>
              <a:ext cx="784623" cy="24020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rgbClr val="003366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…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3366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075857" y="4154079"/>
            <a:ext cx="902494" cy="515544"/>
            <a:chOff x="1975613" y="5032906"/>
            <a:chExt cx="784623" cy="721678"/>
          </a:xfrm>
          <a:solidFill>
            <a:schemeClr val="bg1"/>
          </a:solidFill>
        </p:grpSpPr>
        <p:sp>
          <p:nvSpPr>
            <p:cNvPr id="39" name="矩形 38"/>
            <p:cNvSpPr/>
            <p:nvPr/>
          </p:nvSpPr>
          <p:spPr bwMode="auto">
            <a:xfrm>
              <a:off x="1975613" y="5032906"/>
              <a:ext cx="784623" cy="24020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latin typeface="黑体" pitchFamily="49" charset="-122"/>
                  <a:ea typeface="黑体" pitchFamily="49" charset="-122"/>
                </a:rPr>
                <a:t>A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3366"/>
                </a:solidFill>
                <a:effectLst/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1975613" y="5274175"/>
              <a:ext cx="784623" cy="24020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00" dirty="0">
                  <a:latin typeface="黑体" pitchFamily="49" charset="-122"/>
                  <a:ea typeface="黑体" pitchFamily="49" charset="-122"/>
                </a:rPr>
                <a:t>B</a:t>
              </a:r>
              <a:endParaRPr lang="zh-CN" altLang="en-US" sz="18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1975613" y="5514380"/>
              <a:ext cx="784623" cy="24020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003366"/>
                  </a:solidFill>
                  <a:effectLst/>
                  <a:latin typeface="黑体" pitchFamily="49" charset="-122"/>
                  <a:ea typeface="黑体" pitchFamily="49" charset="-122"/>
                </a:rPr>
                <a:t>PSW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3366"/>
                </a:solidFill>
                <a:effectLst/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615406" y="4089201"/>
            <a:ext cx="712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03H</a:t>
            </a:r>
            <a:endParaRPr lang="zh-CN" altLang="en-US" sz="1400" dirty="0"/>
          </a:p>
        </p:txBody>
      </p:sp>
      <p:sp>
        <p:nvSpPr>
          <p:cNvPr id="11" name="矩形 10"/>
          <p:cNvSpPr/>
          <p:nvPr/>
        </p:nvSpPr>
        <p:spPr bwMode="auto">
          <a:xfrm>
            <a:off x="1763688" y="5021587"/>
            <a:ext cx="441375" cy="18291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261176" y="1916855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0014H</a:t>
            </a:r>
            <a:endParaRPr lang="zh-CN" altLang="en-US" sz="1600" dirty="0"/>
          </a:p>
        </p:txBody>
      </p:sp>
      <p:sp>
        <p:nvSpPr>
          <p:cNvPr id="36" name="矩形标注 35"/>
          <p:cNvSpPr/>
          <p:nvPr/>
        </p:nvSpPr>
        <p:spPr bwMode="auto">
          <a:xfrm>
            <a:off x="1088158" y="6021288"/>
            <a:ext cx="1444268" cy="720080"/>
          </a:xfrm>
          <a:prstGeom prst="wedgeRectCallout">
            <a:avLst>
              <a:gd name="adj1" fmla="val -21672"/>
              <a:gd name="adj2" fmla="val -24684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MOV 0x09,A    </a:t>
            </a: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75" t="22224" r="45522" b="43920"/>
          <a:stretch/>
        </p:blipFill>
        <p:spPr bwMode="auto">
          <a:xfrm>
            <a:off x="6444208" y="5805264"/>
            <a:ext cx="2678289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矩形标注 44"/>
          <p:cNvSpPr/>
          <p:nvPr/>
        </p:nvSpPr>
        <p:spPr bwMode="auto">
          <a:xfrm>
            <a:off x="5580112" y="6237312"/>
            <a:ext cx="864096" cy="573038"/>
          </a:xfrm>
          <a:prstGeom prst="wedgeRectCallout">
            <a:avLst>
              <a:gd name="adj1" fmla="val -21672"/>
              <a:gd name="adj2" fmla="val -24684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拍</a:t>
            </a:r>
            <a:endParaRPr lang="en-US" altLang="zh-CN" dirty="0">
              <a:solidFill>
                <a:srgbClr val="7030A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6444208" y="5808290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6881560" y="5805264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7308304" y="5805264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698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18" grpId="0"/>
      <p:bldP spid="19" grpId="0"/>
      <p:bldP spid="22" grpId="0" animBg="1"/>
      <p:bldP spid="23" grpId="0"/>
      <p:bldP spid="25" grpId="0"/>
      <p:bldP spid="26" grpId="0"/>
      <p:bldP spid="29" grpId="0"/>
      <p:bldP spid="11" grpId="0" animBg="1"/>
      <p:bldP spid="55" grpId="0"/>
      <p:bldP spid="46" grpId="0" animBg="1"/>
      <p:bldP spid="47" grpId="0" animBg="1"/>
      <p:bldP spid="4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4" t="20833" r="12653" b="9127"/>
          <a:stretch/>
        </p:blipFill>
        <p:spPr bwMode="auto">
          <a:xfrm>
            <a:off x="467544" y="1637262"/>
            <a:ext cx="7956376" cy="453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881" y="3611821"/>
            <a:ext cx="1091428" cy="2026938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28651" y="1700808"/>
            <a:ext cx="3655318" cy="44761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n"/>
              <a:defRPr sz="32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Ø"/>
              <a:defRPr sz="28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24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6310" y="2977017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0015H</a:t>
            </a:r>
            <a:endParaRPr lang="zh-CN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2856084" y="3350913"/>
            <a:ext cx="707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09H</a:t>
            </a:r>
            <a:endParaRPr lang="zh-CN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638147" y="2327615"/>
            <a:ext cx="1318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    </a:t>
            </a:r>
          </a:p>
          <a:p>
            <a:r>
              <a:rPr lang="zh-CN" altLang="en-US" sz="1400" dirty="0">
                <a:solidFill>
                  <a:srgbClr val="FF0000"/>
                </a:solidFill>
              </a:rPr>
              <a:t>（指令已读完）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3938885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0014H</a:t>
            </a:r>
            <a:endParaRPr lang="zh-CN" altLang="en-US" sz="1600" dirty="0"/>
          </a:p>
        </p:txBody>
      </p:sp>
      <p:sp>
        <p:nvSpPr>
          <p:cNvPr id="22" name="矩形标注 21"/>
          <p:cNvSpPr/>
          <p:nvPr/>
        </p:nvSpPr>
        <p:spPr bwMode="auto">
          <a:xfrm rot="10800000">
            <a:off x="3413494" y="5820454"/>
            <a:ext cx="1729265" cy="959619"/>
          </a:xfrm>
          <a:prstGeom prst="wedgeRectCallout">
            <a:avLst>
              <a:gd name="adj1" fmla="val -36611"/>
              <a:gd name="adj2" fmla="val 116428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51935" y="4121625"/>
            <a:ext cx="707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09H</a:t>
            </a:r>
            <a:endParaRPr lang="zh-CN" alt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3440159" y="5856745"/>
            <a:ext cx="1811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将</a:t>
            </a:r>
            <a:r>
              <a:rPr lang="en-US" altLang="zh-CN" sz="1800" dirty="0">
                <a:latin typeface="黑体" pitchFamily="49" charset="-122"/>
                <a:ea typeface="黑体" pitchFamily="49" charset="-122"/>
              </a:rPr>
              <a:t>A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的值赋给</a:t>
            </a:r>
            <a:r>
              <a:rPr lang="en-US" altLang="zh-CN" sz="1800" dirty="0">
                <a:latin typeface="黑体" pitchFamily="49" charset="-122"/>
                <a:ea typeface="黑体" pitchFamily="49" charset="-122"/>
              </a:rPr>
              <a:t>0x09RAM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地址，即</a:t>
            </a:r>
            <a:r>
              <a:rPr lang="en-US" altLang="zh-CN" sz="1800" dirty="0">
                <a:latin typeface="黑体" pitchFamily="49" charset="-122"/>
                <a:ea typeface="黑体" pitchFamily="49" charset="-122"/>
              </a:rPr>
              <a:t>R1</a:t>
            </a:r>
            <a:endParaRPr lang="zh-CN" altLang="en-US" sz="1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96336" y="4619725"/>
            <a:ext cx="107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R1</a:t>
            </a:r>
            <a:r>
              <a:rPr lang="zh-CN" altLang="en-US" sz="1600" dirty="0">
                <a:solidFill>
                  <a:srgbClr val="FF0000"/>
                </a:solidFill>
              </a:rPr>
              <a:t>的地址</a:t>
            </a:r>
            <a:r>
              <a:rPr lang="en-US" altLang="zh-CN" sz="1600" dirty="0">
                <a:solidFill>
                  <a:srgbClr val="FF0000"/>
                </a:solidFill>
              </a:rPr>
              <a:t>0x09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1725292" y="5186246"/>
            <a:ext cx="499151" cy="13206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261176" y="1916855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0015H</a:t>
            </a:r>
            <a:endParaRPr lang="zh-CN" altLang="en-US" sz="1600" dirty="0"/>
          </a:p>
        </p:txBody>
      </p:sp>
      <p:sp>
        <p:nvSpPr>
          <p:cNvPr id="45" name="矩形标注 44"/>
          <p:cNvSpPr/>
          <p:nvPr/>
        </p:nvSpPr>
        <p:spPr bwMode="auto">
          <a:xfrm>
            <a:off x="1088158" y="6021288"/>
            <a:ext cx="1441174" cy="720080"/>
          </a:xfrm>
          <a:prstGeom prst="wedgeRectCallout">
            <a:avLst>
              <a:gd name="adj1" fmla="val -21672"/>
              <a:gd name="adj2" fmla="val -24684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MOV 0x09,A    </a:t>
            </a: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75" t="22224" r="45522" b="43920"/>
          <a:stretch/>
        </p:blipFill>
        <p:spPr bwMode="auto">
          <a:xfrm>
            <a:off x="6444208" y="5805264"/>
            <a:ext cx="2678289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矩形标注 50"/>
          <p:cNvSpPr/>
          <p:nvPr/>
        </p:nvSpPr>
        <p:spPr bwMode="auto">
          <a:xfrm>
            <a:off x="5580112" y="6237312"/>
            <a:ext cx="864096" cy="573038"/>
          </a:xfrm>
          <a:prstGeom prst="wedgeRectCallout">
            <a:avLst>
              <a:gd name="adj1" fmla="val -21672"/>
              <a:gd name="adj2" fmla="val -24684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拍</a:t>
            </a:r>
            <a:endParaRPr lang="en-US" altLang="zh-CN" dirty="0">
              <a:solidFill>
                <a:srgbClr val="7030A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6444208" y="5808290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881560" y="5805264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7308304" y="5805264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5008160" y="3959117"/>
            <a:ext cx="1134027" cy="1421012"/>
          </a:xfrm>
          <a:prstGeom prst="rect">
            <a:avLst/>
          </a:prstGeom>
          <a:noFill/>
          <a:ln w="38100" cap="flat" cmpd="sng" algn="ctr">
            <a:solidFill>
              <a:srgbClr val="2FF82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5075855" y="4773379"/>
            <a:ext cx="950893" cy="544932"/>
            <a:chOff x="1975613" y="5032906"/>
            <a:chExt cx="784623" cy="721678"/>
          </a:xfrm>
          <a:solidFill>
            <a:schemeClr val="bg1"/>
          </a:solidFill>
        </p:grpSpPr>
        <p:sp>
          <p:nvSpPr>
            <p:cNvPr id="79" name="矩形 78"/>
            <p:cNvSpPr/>
            <p:nvPr/>
          </p:nvSpPr>
          <p:spPr bwMode="auto">
            <a:xfrm>
              <a:off x="1975613" y="5032906"/>
              <a:ext cx="784623" cy="24020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003366"/>
                  </a:solidFill>
                  <a:effectLst/>
                  <a:latin typeface="黑体" pitchFamily="49" charset="-122"/>
                  <a:ea typeface="黑体" pitchFamily="49" charset="-122"/>
                </a:rPr>
                <a:t>R0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3366"/>
                </a:solidFill>
                <a:effectLst/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80" name="矩形 79"/>
            <p:cNvSpPr/>
            <p:nvPr/>
          </p:nvSpPr>
          <p:spPr bwMode="auto">
            <a:xfrm>
              <a:off x="1975613" y="5274175"/>
              <a:ext cx="784623" cy="24020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00" dirty="0">
                  <a:latin typeface="黑体" pitchFamily="49" charset="-122"/>
                  <a:ea typeface="黑体" pitchFamily="49" charset="-122"/>
                </a:rPr>
                <a:t>R1</a:t>
              </a:r>
              <a:endParaRPr lang="zh-CN" altLang="en-US" sz="18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81" name="矩形 80"/>
            <p:cNvSpPr/>
            <p:nvPr/>
          </p:nvSpPr>
          <p:spPr bwMode="auto">
            <a:xfrm>
              <a:off x="1975613" y="5514380"/>
              <a:ext cx="784623" cy="24020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rgbClr val="003366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…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3366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5075857" y="4154079"/>
            <a:ext cx="902494" cy="515544"/>
            <a:chOff x="1975613" y="5032906"/>
            <a:chExt cx="784623" cy="721678"/>
          </a:xfrm>
          <a:solidFill>
            <a:schemeClr val="bg1"/>
          </a:solidFill>
        </p:grpSpPr>
        <p:sp>
          <p:nvSpPr>
            <p:cNvPr id="83" name="矩形 82"/>
            <p:cNvSpPr/>
            <p:nvPr/>
          </p:nvSpPr>
          <p:spPr bwMode="auto">
            <a:xfrm>
              <a:off x="1975613" y="5032906"/>
              <a:ext cx="784623" cy="24020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latin typeface="黑体" pitchFamily="49" charset="-122"/>
                  <a:ea typeface="黑体" pitchFamily="49" charset="-122"/>
                </a:rPr>
                <a:t>A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3366"/>
                </a:solidFill>
                <a:effectLst/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84" name="矩形 83"/>
            <p:cNvSpPr/>
            <p:nvPr/>
          </p:nvSpPr>
          <p:spPr bwMode="auto">
            <a:xfrm>
              <a:off x="1975613" y="5274175"/>
              <a:ext cx="784623" cy="24020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00" dirty="0">
                  <a:latin typeface="黑体" pitchFamily="49" charset="-122"/>
                  <a:ea typeface="黑体" pitchFamily="49" charset="-122"/>
                </a:rPr>
                <a:t>B</a:t>
              </a:r>
              <a:endParaRPr lang="zh-CN" altLang="en-US" sz="18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85" name="矩形 84"/>
            <p:cNvSpPr/>
            <p:nvPr/>
          </p:nvSpPr>
          <p:spPr bwMode="auto">
            <a:xfrm>
              <a:off x="1975613" y="5514380"/>
              <a:ext cx="784623" cy="24020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003366"/>
                  </a:solidFill>
                  <a:effectLst/>
                  <a:latin typeface="黑体" pitchFamily="49" charset="-122"/>
                  <a:ea typeface="黑体" pitchFamily="49" charset="-122"/>
                </a:rPr>
                <a:t>PSW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3366"/>
                </a:solidFill>
                <a:effectLst/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86" name="TextBox 43"/>
          <p:cNvSpPr txBox="1"/>
          <p:nvPr/>
        </p:nvSpPr>
        <p:spPr>
          <a:xfrm>
            <a:off x="5615406" y="4089201"/>
            <a:ext cx="712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03H</a:t>
            </a:r>
            <a:endParaRPr lang="zh-CN" altLang="en-US" sz="1400" dirty="0"/>
          </a:p>
        </p:txBody>
      </p:sp>
      <p:sp>
        <p:nvSpPr>
          <p:cNvPr id="87" name="矩形 86"/>
          <p:cNvSpPr/>
          <p:nvPr/>
        </p:nvSpPr>
        <p:spPr bwMode="auto">
          <a:xfrm>
            <a:off x="7775400" y="5805264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" name="TextBox 16"/>
          <p:cNvSpPr txBox="1"/>
          <p:nvPr/>
        </p:nvSpPr>
        <p:spPr>
          <a:xfrm>
            <a:off x="5796135" y="3442544"/>
            <a:ext cx="1489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MOV </a:t>
            </a:r>
            <a:r>
              <a:rPr lang="zh-CN" altLang="en-US" sz="1600" dirty="0">
                <a:solidFill>
                  <a:srgbClr val="FF0000"/>
                </a:solidFill>
              </a:rPr>
              <a:t>？</a:t>
            </a:r>
            <a:r>
              <a:rPr lang="en-US" altLang="zh-CN" sz="1600" dirty="0">
                <a:solidFill>
                  <a:srgbClr val="FF0000"/>
                </a:solidFill>
              </a:rPr>
              <a:t> A</a:t>
            </a:r>
            <a:endParaRPr lang="zh-CN" altLang="en-US" sz="1600" dirty="0"/>
          </a:p>
        </p:txBody>
      </p:sp>
      <p:sp>
        <p:nvSpPr>
          <p:cNvPr id="91" name="TextBox 43"/>
          <p:cNvSpPr txBox="1"/>
          <p:nvPr/>
        </p:nvSpPr>
        <p:spPr>
          <a:xfrm>
            <a:off x="5615405" y="4873990"/>
            <a:ext cx="712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03H</a:t>
            </a:r>
            <a:endParaRPr lang="zh-CN" altLang="en-US" sz="1400" dirty="0"/>
          </a:p>
        </p:txBody>
      </p:sp>
      <p:sp>
        <p:nvSpPr>
          <p:cNvPr id="92" name="矩形 91"/>
          <p:cNvSpPr/>
          <p:nvPr/>
        </p:nvSpPr>
        <p:spPr bwMode="auto">
          <a:xfrm>
            <a:off x="8231016" y="5796209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8657760" y="5796208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582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  <p:bldP spid="19" grpId="0"/>
      <p:bldP spid="22" grpId="0" animBg="1"/>
      <p:bldP spid="25" grpId="0"/>
      <p:bldP spid="23" grpId="0"/>
      <p:bldP spid="46" grpId="0"/>
      <p:bldP spid="11" grpId="0" animBg="1"/>
      <p:bldP spid="61" grpId="0"/>
      <p:bldP spid="87" grpId="0" animBg="1"/>
      <p:bldP spid="91" grpId="0"/>
      <p:bldP spid="92" grpId="0" animBg="1"/>
      <p:bldP spid="9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4" t="20833" r="12653" b="9127"/>
          <a:stretch/>
        </p:blipFill>
        <p:spPr bwMode="auto">
          <a:xfrm>
            <a:off x="467544" y="1637262"/>
            <a:ext cx="7956376" cy="453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881" y="3611821"/>
            <a:ext cx="1091428" cy="2026938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28651" y="1700808"/>
            <a:ext cx="3655318" cy="44761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n"/>
              <a:defRPr sz="32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Ø"/>
              <a:defRPr sz="28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24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6310" y="2977017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0016H</a:t>
            </a:r>
            <a:endParaRPr lang="zh-CN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2856084" y="3350913"/>
            <a:ext cx="707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E4H</a:t>
            </a:r>
            <a:endParaRPr lang="zh-CN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6135" y="3442544"/>
            <a:ext cx="1489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CLR A</a:t>
            </a:r>
            <a:endParaRPr lang="zh-CN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668223" y="2329716"/>
            <a:ext cx="1318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    </a:t>
            </a:r>
          </a:p>
          <a:p>
            <a:r>
              <a:rPr lang="zh-CN" altLang="en-US" sz="1400" dirty="0">
                <a:solidFill>
                  <a:srgbClr val="FF0000"/>
                </a:solidFill>
              </a:rPr>
              <a:t>（指令已读完）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3938885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0015H</a:t>
            </a:r>
            <a:endParaRPr lang="zh-CN" altLang="en-US" sz="1600" dirty="0"/>
          </a:p>
        </p:txBody>
      </p:sp>
      <p:sp>
        <p:nvSpPr>
          <p:cNvPr id="22" name="矩形标注 21"/>
          <p:cNvSpPr/>
          <p:nvPr/>
        </p:nvSpPr>
        <p:spPr bwMode="auto">
          <a:xfrm rot="10800000">
            <a:off x="3936996" y="6013574"/>
            <a:ext cx="1513235" cy="535500"/>
          </a:xfrm>
          <a:prstGeom prst="wedgeRectCallout">
            <a:avLst>
              <a:gd name="adj1" fmla="val -29223"/>
              <a:gd name="adj2" fmla="val 166895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36997" y="6021288"/>
            <a:ext cx="156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将累加器清</a:t>
            </a:r>
            <a:r>
              <a:rPr lang="en-US" altLang="zh-CN" sz="1800" dirty="0">
                <a:latin typeface="黑体" pitchFamily="49" charset="-122"/>
                <a:ea typeface="黑体" pitchFamily="49" charset="-122"/>
              </a:rPr>
              <a:t>0</a:t>
            </a:r>
            <a:endParaRPr lang="zh-CN" altLang="en-US" sz="1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12231" y="3187715"/>
            <a:ext cx="707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E4H</a:t>
            </a:r>
            <a:endParaRPr lang="zh-CN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5163251" y="3103990"/>
            <a:ext cx="707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E4H</a:t>
            </a:r>
            <a:endParaRPr lang="zh-CN" altLang="en-US" sz="1600" dirty="0"/>
          </a:p>
        </p:txBody>
      </p:sp>
      <p:grpSp>
        <p:nvGrpSpPr>
          <p:cNvPr id="32" name="组合 31"/>
          <p:cNvGrpSpPr/>
          <p:nvPr/>
        </p:nvGrpSpPr>
        <p:grpSpPr>
          <a:xfrm>
            <a:off x="5075855" y="4773379"/>
            <a:ext cx="1277709" cy="544932"/>
            <a:chOff x="2076643" y="5541030"/>
            <a:chExt cx="934078" cy="501020"/>
          </a:xfrm>
        </p:grpSpPr>
        <p:grpSp>
          <p:nvGrpSpPr>
            <p:cNvPr id="33" name="组合 32"/>
            <p:cNvGrpSpPr/>
            <p:nvPr/>
          </p:nvGrpSpPr>
          <p:grpSpPr>
            <a:xfrm>
              <a:off x="2076643" y="5541030"/>
              <a:ext cx="695157" cy="501020"/>
              <a:chOff x="1975613" y="5032906"/>
              <a:chExt cx="784623" cy="721678"/>
            </a:xfrm>
            <a:solidFill>
              <a:schemeClr val="bg1"/>
            </a:solidFill>
          </p:grpSpPr>
          <p:sp>
            <p:nvSpPr>
              <p:cNvPr id="35" name="矩形 34"/>
              <p:cNvSpPr/>
              <p:nvPr/>
            </p:nvSpPr>
            <p:spPr bwMode="auto">
              <a:xfrm>
                <a:off x="1975613" y="5032906"/>
                <a:ext cx="784623" cy="240204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0" i="0" u="none" strike="noStrike" cap="none" normalizeH="0" baseline="0" dirty="0">
                    <a:ln>
                      <a:noFill/>
                    </a:ln>
                    <a:solidFill>
                      <a:srgbClr val="003366"/>
                    </a:solidFill>
                    <a:effectLst/>
                    <a:latin typeface="黑体" pitchFamily="49" charset="-122"/>
                    <a:ea typeface="黑体" pitchFamily="49" charset="-122"/>
                  </a:rPr>
                  <a:t>R0</a:t>
                </a: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rgbClr val="003366"/>
                  </a:solidFill>
                  <a:effectLst/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 bwMode="auto">
              <a:xfrm>
                <a:off x="1975613" y="5274175"/>
                <a:ext cx="784623" cy="240204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zh-CN" sz="1800" dirty="0">
                    <a:latin typeface="黑体" pitchFamily="49" charset="-122"/>
                    <a:ea typeface="黑体" pitchFamily="49" charset="-122"/>
                  </a:rPr>
                  <a:t>R1</a:t>
                </a:r>
                <a:endParaRPr lang="zh-CN" altLang="en-US" sz="18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 bwMode="auto">
              <a:xfrm>
                <a:off x="1975613" y="5514380"/>
                <a:ext cx="784623" cy="240204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0" i="0" u="none" strike="noStrike" cap="none" normalizeH="0" baseline="0" dirty="0">
                    <a:ln>
                      <a:noFill/>
                    </a:ln>
                    <a:solidFill>
                      <a:srgbClr val="003366"/>
                    </a:solidFill>
                    <a:effectLst/>
                    <a:latin typeface="黑体" pitchFamily="49" charset="-122"/>
                    <a:ea typeface="黑体" pitchFamily="49" charset="-122"/>
                  </a:rPr>
                  <a:t>R2</a:t>
                </a: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rgbClr val="003366"/>
                  </a:solidFill>
                  <a:effectLst/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2462115" y="5643536"/>
              <a:ext cx="548606" cy="282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</a:rPr>
                <a:t>03H</a:t>
              </a:r>
              <a:endParaRPr lang="zh-CN" altLang="en-US" sz="1400" dirty="0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75858" y="4154080"/>
            <a:ext cx="902494" cy="515544"/>
            <a:chOff x="1975613" y="5032906"/>
            <a:chExt cx="784623" cy="721678"/>
          </a:xfrm>
          <a:solidFill>
            <a:schemeClr val="bg1"/>
          </a:solidFill>
        </p:grpSpPr>
        <p:sp>
          <p:nvSpPr>
            <p:cNvPr id="41" name="矩形 40"/>
            <p:cNvSpPr/>
            <p:nvPr/>
          </p:nvSpPr>
          <p:spPr bwMode="auto">
            <a:xfrm>
              <a:off x="1975613" y="5032906"/>
              <a:ext cx="784623" cy="24020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latin typeface="黑体" pitchFamily="49" charset="-122"/>
                  <a:ea typeface="黑体" pitchFamily="49" charset="-122"/>
                </a:rPr>
                <a:t>A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3366"/>
                </a:solidFill>
                <a:effectLst/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1975613" y="5274175"/>
              <a:ext cx="784623" cy="24020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00" dirty="0">
                  <a:latin typeface="黑体" pitchFamily="49" charset="-122"/>
                  <a:ea typeface="黑体" pitchFamily="49" charset="-122"/>
                </a:rPr>
                <a:t>B</a:t>
              </a:r>
              <a:endParaRPr lang="zh-CN" altLang="en-US" sz="18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1975613" y="5514380"/>
              <a:ext cx="784623" cy="24020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003366"/>
                  </a:solidFill>
                  <a:effectLst/>
                  <a:latin typeface="黑体" pitchFamily="49" charset="-122"/>
                  <a:ea typeface="黑体" pitchFamily="49" charset="-122"/>
                </a:rPr>
                <a:t>PSW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3366"/>
                </a:solidFill>
                <a:effectLst/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5580114" y="4093491"/>
            <a:ext cx="712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03H</a:t>
            </a:r>
            <a:endParaRPr lang="zh-CN" altLang="en-US" sz="1400" dirty="0"/>
          </a:p>
        </p:txBody>
      </p:sp>
      <p:sp>
        <p:nvSpPr>
          <p:cNvPr id="45" name="矩形 44"/>
          <p:cNvSpPr/>
          <p:nvPr/>
        </p:nvSpPr>
        <p:spPr bwMode="auto">
          <a:xfrm>
            <a:off x="5008160" y="3977784"/>
            <a:ext cx="1134027" cy="1421012"/>
          </a:xfrm>
          <a:prstGeom prst="rect">
            <a:avLst/>
          </a:prstGeom>
          <a:noFill/>
          <a:ln w="38100" cap="flat" cmpd="sng" algn="ctr">
            <a:solidFill>
              <a:srgbClr val="2FF82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596336" y="4619725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A</a:t>
            </a:r>
            <a:r>
              <a:rPr lang="zh-CN" altLang="en-US" sz="1600" dirty="0">
                <a:solidFill>
                  <a:srgbClr val="FF0000"/>
                </a:solidFill>
              </a:rPr>
              <a:t>寄存器的地址</a:t>
            </a:r>
            <a:endParaRPr lang="zh-CN" altLang="en-US" sz="1600" dirty="0"/>
          </a:p>
        </p:txBody>
      </p:sp>
      <p:sp>
        <p:nvSpPr>
          <p:cNvPr id="11" name="矩形 10"/>
          <p:cNvSpPr/>
          <p:nvPr/>
        </p:nvSpPr>
        <p:spPr bwMode="auto">
          <a:xfrm>
            <a:off x="1758952" y="5317258"/>
            <a:ext cx="499151" cy="19671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61176" y="1916855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0016H</a:t>
            </a:r>
            <a:endParaRPr lang="zh-CN" altLang="en-US" sz="1600" dirty="0"/>
          </a:p>
        </p:txBody>
      </p:sp>
      <p:sp>
        <p:nvSpPr>
          <p:cNvPr id="48" name="矩形标注 47"/>
          <p:cNvSpPr/>
          <p:nvPr/>
        </p:nvSpPr>
        <p:spPr bwMode="auto">
          <a:xfrm>
            <a:off x="1540781" y="5759829"/>
            <a:ext cx="1169944" cy="589617"/>
          </a:xfrm>
          <a:prstGeom prst="wedgeRectCallout">
            <a:avLst>
              <a:gd name="adj1" fmla="val -21672"/>
              <a:gd name="adj2" fmla="val -24684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rgbClr val="003399"/>
                </a:solidFill>
                <a:latin typeface="黑体" pitchFamily="49" charset="-122"/>
                <a:ea typeface="黑体" pitchFamily="49" charset="-122"/>
              </a:rPr>
              <a:t>CLR A</a:t>
            </a:r>
          </a:p>
        </p:txBody>
      </p:sp>
      <p:sp>
        <p:nvSpPr>
          <p:cNvPr id="51" name="页脚占位符 3"/>
          <p:cNvSpPr>
            <a:spLocks noGrp="1"/>
          </p:cNvSpPr>
          <p:nvPr>
            <p:ph type="ftr" sz="quarter" idx="10"/>
          </p:nvPr>
        </p:nvSpPr>
        <p:spPr>
          <a:xfrm>
            <a:off x="6227763" y="6630988"/>
            <a:ext cx="2736850" cy="217487"/>
          </a:xfrm>
        </p:spPr>
        <p:txBody>
          <a:bodyPr/>
          <a:lstStyle/>
          <a:p>
            <a:pPr>
              <a:defRPr/>
            </a:pPr>
            <a:endParaRPr lang="en-US" altLang="zh-CN" dirty="0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75" t="22224" r="45522" b="43920"/>
          <a:stretch/>
        </p:blipFill>
        <p:spPr bwMode="auto">
          <a:xfrm>
            <a:off x="6444208" y="5805264"/>
            <a:ext cx="2678289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矩形标注 52"/>
          <p:cNvSpPr/>
          <p:nvPr/>
        </p:nvSpPr>
        <p:spPr bwMode="auto">
          <a:xfrm>
            <a:off x="5580112" y="6237312"/>
            <a:ext cx="864096" cy="573038"/>
          </a:xfrm>
          <a:prstGeom prst="wedgeRectCallout">
            <a:avLst>
              <a:gd name="adj1" fmla="val -21672"/>
              <a:gd name="adj2" fmla="val -24684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拍</a:t>
            </a:r>
            <a:endParaRPr lang="en-US" altLang="zh-CN" dirty="0">
              <a:solidFill>
                <a:srgbClr val="7030A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444208" y="5808290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6881560" y="5805264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7308304" y="5805264"/>
            <a:ext cx="354736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" name="Rectangle 42"/>
          <p:cNvSpPr>
            <a:spLocks noChangeArrowheads="1"/>
          </p:cNvSpPr>
          <p:nvPr/>
        </p:nvSpPr>
        <p:spPr bwMode="auto">
          <a:xfrm>
            <a:off x="-21503" y="5964751"/>
            <a:ext cx="9165503" cy="908026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 eaLnBrk="1" hangingPunct="1">
              <a:spcBef>
                <a:spcPts val="0"/>
              </a:spcBef>
            </a:pPr>
            <a:r>
              <a:rPr kumimoji="1"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r>
              <a:rPr kumimoji="1"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个时钟周期为</a:t>
            </a:r>
            <a:r>
              <a:rPr kumimoji="1"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个指令周期</a:t>
            </a:r>
            <a:endParaRPr kumimoji="1"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spcBef>
                <a:spcPts val="0"/>
              </a:spcBef>
            </a:pPr>
            <a:r>
              <a:rPr kumimoji="1"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1-2</a:t>
            </a:r>
            <a:r>
              <a:rPr kumimoji="1"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个指令周期执行</a:t>
            </a:r>
            <a:r>
              <a:rPr kumimoji="1"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条指令</a:t>
            </a:r>
          </a:p>
        </p:txBody>
      </p:sp>
      <p:sp>
        <p:nvSpPr>
          <p:cNvPr id="57" name="TextBox 39"/>
          <p:cNvSpPr txBox="1"/>
          <p:nvPr/>
        </p:nvSpPr>
        <p:spPr>
          <a:xfrm>
            <a:off x="5586448" y="4093490"/>
            <a:ext cx="712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00H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4849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18" grpId="0"/>
      <p:bldP spid="19" grpId="0"/>
      <p:bldP spid="22" grpId="0" animBg="1"/>
      <p:bldP spid="23" grpId="0"/>
      <p:bldP spid="25" grpId="0"/>
      <p:bldP spid="26" grpId="0"/>
      <p:bldP spid="40" grpId="0"/>
      <p:bldP spid="47" grpId="0"/>
      <p:bldP spid="11" grpId="0" animBg="1"/>
      <p:bldP spid="62" grpId="0"/>
      <p:bldP spid="54" grpId="0" animBg="1"/>
      <p:bldP spid="55" grpId="0" animBg="1"/>
      <p:bldP spid="56" grpId="0" animBg="1"/>
      <p:bldP spid="49" grpId="0" animBg="1"/>
      <p:bldP spid="5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7687766" cy="4476155"/>
          </a:xfrm>
        </p:spPr>
        <p:txBody>
          <a:bodyPr/>
          <a:lstStyle/>
          <a:p>
            <a:r>
              <a:rPr lang="zh-CN" altLang="zh-CN" dirty="0"/>
              <a:t>单片机</a:t>
            </a:r>
            <a:r>
              <a:rPr lang="zh-CN" altLang="en-US" dirty="0"/>
              <a:t>的内部结构</a:t>
            </a:r>
            <a:endParaRPr lang="en-US" altLang="zh-CN" dirty="0"/>
          </a:p>
          <a:p>
            <a:pPr lvl="1"/>
            <a:r>
              <a:rPr lang="zh-CN" altLang="en-US" dirty="0"/>
              <a:t>冯</a:t>
            </a:r>
            <a:r>
              <a:rPr lang="en-US" altLang="zh-CN" dirty="0"/>
              <a:t>•</a:t>
            </a:r>
            <a:r>
              <a:rPr lang="zh-CN" altLang="en-US" dirty="0"/>
              <a:t>诺依曼结构，由</a:t>
            </a:r>
            <a:r>
              <a:rPr lang="en-US" altLang="zh-CN" dirty="0">
                <a:solidFill>
                  <a:srgbClr val="0000FF"/>
                </a:solidFill>
              </a:rPr>
              <a:t>CPU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00FF"/>
                </a:solidFill>
              </a:rPr>
              <a:t>存储器</a:t>
            </a:r>
            <a:r>
              <a:rPr lang="zh-CN" altLang="en-US" dirty="0"/>
              <a:t>构成</a:t>
            </a:r>
            <a:endParaRPr lang="en-US" altLang="zh-CN" dirty="0"/>
          </a:p>
          <a:p>
            <a:pPr lvl="1"/>
            <a:r>
              <a:rPr lang="zh-CN" altLang="en-US" dirty="0"/>
              <a:t>存储器分为</a:t>
            </a:r>
            <a:r>
              <a:rPr lang="zh-CN" altLang="en-US" dirty="0">
                <a:solidFill>
                  <a:srgbClr val="0000FF"/>
                </a:solidFill>
              </a:rPr>
              <a:t>数据存储器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00FF"/>
                </a:solidFill>
              </a:rPr>
              <a:t>程序存储器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寄存器</a:t>
            </a:r>
            <a:r>
              <a:rPr lang="zh-CN" altLang="en-US" dirty="0"/>
              <a:t>可控制所有资源</a:t>
            </a:r>
            <a:endParaRPr lang="en-US" altLang="zh-CN" dirty="0"/>
          </a:p>
          <a:p>
            <a:r>
              <a:rPr lang="zh-CN" altLang="en-US" dirty="0"/>
              <a:t>工作过程</a:t>
            </a:r>
            <a:endParaRPr lang="en-US" altLang="zh-CN" dirty="0"/>
          </a:p>
          <a:p>
            <a:pPr lvl="1"/>
            <a:r>
              <a:rPr lang="zh-CN" altLang="en-US" dirty="0"/>
              <a:t>分为</a:t>
            </a:r>
            <a:r>
              <a:rPr lang="zh-CN" altLang="en-US" dirty="0">
                <a:solidFill>
                  <a:srgbClr val="0000FF"/>
                </a:solidFill>
              </a:rPr>
              <a:t>取指令、译码、执行</a:t>
            </a:r>
            <a:r>
              <a:rPr lang="zh-CN" altLang="en-US" dirty="0"/>
              <a:t>三步</a:t>
            </a:r>
            <a:endParaRPr lang="en-US" altLang="zh-CN" dirty="0"/>
          </a:p>
          <a:p>
            <a:pPr lvl="1"/>
            <a:r>
              <a:rPr lang="en-US" altLang="zh-CN" dirty="0"/>
              <a:t>12</a:t>
            </a:r>
            <a:r>
              <a:rPr lang="zh-CN" altLang="en-US" dirty="0"/>
              <a:t>个时钟周期为</a:t>
            </a:r>
            <a:r>
              <a:rPr lang="en-US" altLang="zh-CN" dirty="0"/>
              <a:t>1</a:t>
            </a:r>
            <a:r>
              <a:rPr lang="zh-CN" altLang="en-US" dirty="0"/>
              <a:t>个指令周期</a:t>
            </a: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375" y="4725144"/>
            <a:ext cx="3113401" cy="21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6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10498"/>
            <a:ext cx="5616624" cy="3632944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9" name="图片 18" descr="http://p14.go007.com/2014_12_05_16/8d39d9fd2b06d358_0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722649"/>
            <a:ext cx="2266950" cy="22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最小系统连接图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 bwMode="auto">
          <a:xfrm>
            <a:off x="1639527" y="2482754"/>
            <a:ext cx="1872208" cy="194421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0474" y="3098753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复位电路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1967586" y="4644304"/>
            <a:ext cx="1512168" cy="1304975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6809" y="4948991"/>
            <a:ext cx="1099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时钟电路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55110" y="5346311"/>
            <a:ext cx="482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地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77050" y="5007757"/>
            <a:ext cx="652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电源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27447" y="5026871"/>
            <a:ext cx="6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+5V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7164288" y="1824374"/>
            <a:ext cx="604780" cy="65838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7769068" y="1165994"/>
            <a:ext cx="1267428" cy="65838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860895" y="4290679"/>
            <a:ext cx="864096" cy="351208"/>
          </a:xfrm>
          <a:prstGeom prst="rect">
            <a:avLst/>
          </a:prstGeom>
          <a:solidFill>
            <a:srgbClr val="F6FF9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3366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8051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33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201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3" grpId="0" animBg="1"/>
      <p:bldP spid="14" grpId="0"/>
      <p:bldP spid="15" grpId="0"/>
      <p:bldP spid="21" grpId="0"/>
      <p:bldP spid="9" grpId="0" animBg="1"/>
      <p:bldP spid="2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1"/>
          <p:cNvSpPr>
            <a:spLocks noGrp="1"/>
          </p:cNvSpPr>
          <p:nvPr>
            <p:ph type="ftr" sz="quarter" idx="10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58723" name="Text Box 8"/>
          <p:cNvSpPr txBox="1">
            <a:spLocks noChangeArrowheads="1"/>
          </p:cNvSpPr>
          <p:nvPr/>
        </p:nvSpPr>
        <p:spPr bwMode="auto">
          <a:xfrm>
            <a:off x="0" y="2938463"/>
            <a:ext cx="9144000" cy="9223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5400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再见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">
        <p:fade/>
      </p:transition>
    </mc:Choice>
    <mc:Fallback xmlns="">
      <p:transition spd="med" advTm="1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两位巨人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pic>
        <p:nvPicPr>
          <p:cNvPr id="22530" name="Picture 2" descr="艾伦·麦席森·图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294" y="2564904"/>
            <a:ext cx="2880320" cy="333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http://a.hiphotos.baidu.com/baike/w%3D268/sign=403a0945700e0cf3a0f749fd3247f23d/c75c10385343fbf262790274b27eca8065388f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10" y="2570930"/>
            <a:ext cx="255270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41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/>
            <a:r>
              <a:rPr lang="zh-CN" altLang="en-US" dirty="0"/>
              <a:t>图灵（</a:t>
            </a:r>
            <a:r>
              <a:rPr lang="en-US" altLang="zh-CN" dirty="0"/>
              <a:t>Alan </a:t>
            </a:r>
            <a:r>
              <a:rPr lang="en-US" altLang="zh-CN" dirty="0" err="1"/>
              <a:t>Mathison</a:t>
            </a:r>
            <a:r>
              <a:rPr lang="en-US" altLang="zh-CN" dirty="0"/>
              <a:t> Turing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 latinLnBrk="1"/>
            <a:r>
              <a:rPr lang="zh-CN" altLang="en-US" dirty="0"/>
              <a:t>英国著名的数学家、逻辑学家，计算机之父</a:t>
            </a:r>
            <a:endParaRPr lang="en-US" altLang="zh-CN" dirty="0"/>
          </a:p>
          <a:p>
            <a:pPr lvl="1" latinLnBrk="1"/>
            <a:r>
              <a:rPr lang="zh-CN" altLang="en-US" dirty="0"/>
              <a:t>著名</a:t>
            </a:r>
            <a:r>
              <a:rPr lang="zh-CN" altLang="en-US" dirty="0">
                <a:hlinkClick r:id="rId2" tooltip="图灵机"/>
              </a:rPr>
              <a:t>图灵机</a:t>
            </a:r>
            <a:r>
              <a:rPr lang="zh-CN" altLang="en-US" dirty="0"/>
              <a:t>模型为现代计算机的逻辑工作方式奠定了基础。人们为纪念其在计算机领域的卓越贡献而设立“图灵奖”。</a:t>
            </a:r>
          </a:p>
          <a:p>
            <a:pPr lvl="1" latinLnBrk="1"/>
            <a:r>
              <a:rPr lang="zh-CN" altLang="en-US" dirty="0"/>
              <a:t>一位世界级长跑运动员。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pic>
        <p:nvPicPr>
          <p:cNvPr id="5" name="Picture 2" descr="艾伦·麦席森·图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3984341"/>
            <a:ext cx="24669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（图）艾伦·麦席森·图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085184"/>
            <a:ext cx="133350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http://img5.imgtn.bdimg.com/it/u=3122960341,190788680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703" y="4746341"/>
            <a:ext cx="372427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25" y="0"/>
            <a:ext cx="120967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634954" y="716768"/>
            <a:ext cx="7886700" cy="853976"/>
          </a:xfrm>
        </p:spPr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596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latinLnBrk="1"/>
            <a:r>
              <a:rPr lang="zh-CN" altLang="en-US" dirty="0"/>
              <a:t>图灵机模型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pic>
        <p:nvPicPr>
          <p:cNvPr id="5" name="Picture 2" descr="艾伦·麦席森·图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3984341"/>
            <a:ext cx="24669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3" descr="http://img5.imgtn.bdimg.com/it/u=4184876759,1617915958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7" descr="http://img0.imgtn.bdimg.com/it/u=412478708,692342020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473655"/>
            <a:ext cx="3312368" cy="3460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634954" y="716768"/>
            <a:ext cx="7886700" cy="853976"/>
          </a:xfrm>
        </p:spPr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887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/>
            <a:r>
              <a:rPr lang="zh-CN" altLang="en-US" dirty="0"/>
              <a:t>冯</a:t>
            </a:r>
            <a:r>
              <a:rPr lang="en-US" altLang="zh-CN" dirty="0"/>
              <a:t>•</a:t>
            </a:r>
            <a:r>
              <a:rPr lang="zh-CN" altLang="en-US" dirty="0"/>
              <a:t>诺依曼（</a:t>
            </a:r>
            <a:r>
              <a:rPr lang="en-US" altLang="zh-CN" dirty="0"/>
              <a:t>John von Neumann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 latinLnBrk="1"/>
            <a:r>
              <a:rPr lang="zh-CN" altLang="en-US" dirty="0"/>
              <a:t>出生于匈牙利的美国籍犹太人数学家</a:t>
            </a:r>
            <a:endParaRPr lang="en-US" altLang="zh-CN" dirty="0"/>
          </a:p>
          <a:p>
            <a:pPr lvl="1" latinLnBrk="1"/>
            <a:r>
              <a:rPr lang="zh-CN" altLang="en-US" dirty="0"/>
              <a:t>现代电子计算机创始人之一。他在计算机科学、经济、物理学中的量子力学及几乎所有数学领域都作过重大贡献。</a:t>
            </a:r>
          </a:p>
          <a:p>
            <a:pPr lvl="1" latinLnBrk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pic>
        <p:nvPicPr>
          <p:cNvPr id="27650" name="Picture 2" descr="http://a.hiphotos.baidu.com/baike/w%3D268/sign=403a0945700e0cf3a0f749fd3247f23d/c75c10385343fbf262790274b27eca8065388f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650" y="3717032"/>
            <a:ext cx="2424349" cy="315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34954" y="716768"/>
            <a:ext cx="7886700" cy="853976"/>
          </a:xfrm>
        </p:spPr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044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latinLnBrk="1"/>
            <a:r>
              <a:rPr lang="zh-CN" altLang="en-US" dirty="0"/>
              <a:t>冯</a:t>
            </a:r>
            <a:r>
              <a:rPr lang="en-US" altLang="zh-CN" dirty="0"/>
              <a:t>•</a:t>
            </a:r>
            <a:r>
              <a:rPr lang="zh-CN" altLang="en-US" dirty="0"/>
              <a:t>诺依曼结构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763813"/>
              </p:ext>
            </p:extLst>
          </p:nvPr>
        </p:nvGraphicFramePr>
        <p:xfrm>
          <a:off x="2195736" y="2348880"/>
          <a:ext cx="1800200" cy="427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Visio" r:id="rId3" imgW="754853" imgH="2014538" progId="Visio.Drawing.11">
                  <p:embed/>
                </p:oleObj>
              </mc:Choice>
              <mc:Fallback>
                <p:oleObj name="Visio" r:id="rId3" imgW="754853" imgH="201453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2348880"/>
                        <a:ext cx="1800200" cy="4275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 descr="http://a.hiphotos.baidu.com/baike/w%3D268/sign=403a0945700e0cf3a0f749fd3247f23d/c75c10385343fbf262790274b27eca8065388f1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650" y="3717032"/>
            <a:ext cx="2424349" cy="315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34954" y="716768"/>
            <a:ext cx="7886700" cy="853976"/>
          </a:xfrm>
        </p:spPr>
        <p:txBody>
          <a:bodyPr/>
          <a:lstStyle/>
          <a:p>
            <a:r>
              <a:rPr lang="zh-CN" altLang="en-US" dirty="0"/>
              <a:t>第二章 单片机的基本结构</a:t>
            </a:r>
            <a:r>
              <a:rPr lang="en-US" altLang="zh-CN" dirty="0"/>
              <a:t>(8051)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432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北航物理电子">
  <a:themeElements>
    <a:clrScheme name="北航物理电子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北航物理电子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003366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北航物理电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北航物理电子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北航物理电子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北航物理电子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北航物理电子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北航物理电子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北航物理电子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北航物理电子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北航物理电子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北航物理电子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北航物理电子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北航物理电子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北航物理电子</Template>
  <TotalTime>24156</TotalTime>
  <Words>1806</Words>
  <Application>Microsoft Office PowerPoint</Application>
  <PresentationFormat>全屏显示(4:3)</PresentationFormat>
  <Paragraphs>627</Paragraphs>
  <Slides>40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50" baseType="lpstr">
      <vt:lpstr>Wingdings</vt:lpstr>
      <vt:lpstr>等线</vt:lpstr>
      <vt:lpstr>Times New Roman</vt:lpstr>
      <vt:lpstr>Calibri</vt:lpstr>
      <vt:lpstr>黑体</vt:lpstr>
      <vt:lpstr>宋体</vt:lpstr>
      <vt:lpstr>Arial</vt:lpstr>
      <vt:lpstr>北航物理电子</vt:lpstr>
      <vt:lpstr>Visio</vt:lpstr>
      <vt:lpstr>Microsoft Visio 2003-2010 Drawing</vt:lpstr>
      <vt:lpstr>PowerPoint 演示文稿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第二章 单片机的基本结构(8051)</vt:lpstr>
      <vt:lpstr>小结</vt:lpstr>
      <vt:lpstr>PowerPoint 演示文稿</vt:lpstr>
    </vt:vector>
  </TitlesOfParts>
  <Company>www.in9.cn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999宝藏网</dc:creator>
  <cp:lastModifiedBy>hunterlew</cp:lastModifiedBy>
  <cp:revision>1189</cp:revision>
  <dcterms:created xsi:type="dcterms:W3CDTF">2009-09-09T11:10:02Z</dcterms:created>
  <dcterms:modified xsi:type="dcterms:W3CDTF">2016-08-31T12:20:07Z</dcterms:modified>
</cp:coreProperties>
</file>